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5143500" type="screen16x9"/>
  <p:notesSz cx="6858000" cy="9144000"/>
  <p:embeddedFontLst>
    <p:embeddedFont>
      <p:font typeface="Cambria" panose="02040503050406030204" pitchFamily="18" charset="0"/>
      <p:regular r:id="rId24"/>
      <p:bold r:id="rId25"/>
      <p:italic r:id="rId26"/>
      <p:boldItalic r:id="rId27"/>
    </p:embeddedFont>
    <p:embeddedFont>
      <p:font typeface="Roboto" panose="020B0604020202020204" charset="0"/>
      <p:regular r:id="rId28"/>
      <p:bold r:id="rId29"/>
      <p:italic r:id="rId30"/>
      <p:boldItalic r:id="rId31"/>
    </p:embeddedFont>
    <p:embeddedFont>
      <p:font typeface="Verdana" panose="020B0604030504040204"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7" d="100"/>
          <a:sy n="117" d="100"/>
        </p:scale>
        <p:origin x="466"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8807d903b9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8807d903b9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8807d903b9_0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8807d903b9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530fb00f2f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530fb00f2f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530fb00f2f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530fb00f2f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530fb00f2f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530fb00f2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530fb00f2f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530fb00f2f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530fb00f2f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530fb00f2f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530fb00f2f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530fb00f2f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530fb00f2f_1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530fb00f2f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530fb00f2f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530fb00f2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8807d903b9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8807d903b9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530fb00f2f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530fb00f2f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8807d903b9_0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8807d903b9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8807d903b9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8807d903b9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8807d903b9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8807d903b9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8807d903b9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8807d903b9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8807d903b9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8807d903b9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8807d903b9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8807d903b9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8807d903b9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8807d903b9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8807d903b9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8807d903b9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17" name="Google Shape;17;p2"/>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8" name="Google Shape;18;p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69"/>
        <p:cNvGrpSpPr/>
        <p:nvPr/>
      </p:nvGrpSpPr>
      <p:grpSpPr>
        <a:xfrm>
          <a:off x="0" y="0"/>
          <a:ext cx="0" cy="0"/>
          <a:chOff x="0" y="0"/>
          <a:chExt cx="0" cy="0"/>
        </a:xfrm>
      </p:grpSpPr>
      <p:grpSp>
        <p:nvGrpSpPr>
          <p:cNvPr id="70" name="Google Shape;70;p11"/>
          <p:cNvGrpSpPr/>
          <p:nvPr/>
        </p:nvGrpSpPr>
        <p:grpSpPr>
          <a:xfrm>
            <a:off x="6098378" y="5"/>
            <a:ext cx="3045625" cy="2030570"/>
            <a:chOff x="6098378" y="5"/>
            <a:chExt cx="3045625" cy="2030570"/>
          </a:xfrm>
        </p:grpSpPr>
        <p:sp>
          <p:nvSpPr>
            <p:cNvPr id="71" name="Google Shape;71;p11"/>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1"/>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1"/>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1"/>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1"/>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11"/>
          <p:cNvSpPr txBox="1">
            <a:spLocks noGrp="1"/>
          </p:cNvSpPr>
          <p:nvPr>
            <p:ph type="title" hasCustomPrompt="1"/>
          </p:nvPr>
        </p:nvSpPr>
        <p:spPr>
          <a:xfrm>
            <a:off x="311700" y="1256050"/>
            <a:ext cx="8520600" cy="20307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77" name="Google Shape;77;p11"/>
          <p:cNvSpPr txBox="1">
            <a:spLocks noGrp="1"/>
          </p:cNvSpPr>
          <p:nvPr>
            <p:ph type="body" idx="1"/>
          </p:nvPr>
        </p:nvSpPr>
        <p:spPr>
          <a:xfrm>
            <a:off x="311700" y="3369225"/>
            <a:ext cx="8520600" cy="12819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1600"/>
              </a:spcBef>
              <a:spcAft>
                <a:spcPts val="0"/>
              </a:spcAft>
              <a:buClr>
                <a:schemeClr val="lt1"/>
              </a:buClr>
              <a:buSzPts val="1400"/>
              <a:buChar char="○"/>
              <a:defRPr>
                <a:solidFill>
                  <a:schemeClr val="lt1"/>
                </a:solidFill>
              </a:defRPr>
            </a:lvl2pPr>
            <a:lvl3pPr marL="1371600" lvl="2" indent="-317500" algn="ctr">
              <a:spcBef>
                <a:spcPts val="1600"/>
              </a:spcBef>
              <a:spcAft>
                <a:spcPts val="0"/>
              </a:spcAft>
              <a:buClr>
                <a:schemeClr val="lt1"/>
              </a:buClr>
              <a:buSzPts val="1400"/>
              <a:buChar char="■"/>
              <a:defRPr>
                <a:solidFill>
                  <a:schemeClr val="lt1"/>
                </a:solidFill>
              </a:defRPr>
            </a:lvl3pPr>
            <a:lvl4pPr marL="1828800" lvl="3" indent="-317500" algn="ctr">
              <a:spcBef>
                <a:spcPts val="1600"/>
              </a:spcBef>
              <a:spcAft>
                <a:spcPts val="0"/>
              </a:spcAft>
              <a:buClr>
                <a:schemeClr val="lt1"/>
              </a:buClr>
              <a:buSzPts val="1400"/>
              <a:buChar char="●"/>
              <a:defRPr>
                <a:solidFill>
                  <a:schemeClr val="lt1"/>
                </a:solidFill>
              </a:defRPr>
            </a:lvl4pPr>
            <a:lvl5pPr marL="2286000" lvl="4" indent="-317500" algn="ctr">
              <a:spcBef>
                <a:spcPts val="1600"/>
              </a:spcBef>
              <a:spcAft>
                <a:spcPts val="0"/>
              </a:spcAft>
              <a:buClr>
                <a:schemeClr val="lt1"/>
              </a:buClr>
              <a:buSzPts val="1400"/>
              <a:buChar char="○"/>
              <a:defRPr>
                <a:solidFill>
                  <a:schemeClr val="lt1"/>
                </a:solidFill>
              </a:defRPr>
            </a:lvl5pPr>
            <a:lvl6pPr marL="2743200" lvl="5" indent="-317500" algn="ctr">
              <a:spcBef>
                <a:spcPts val="1600"/>
              </a:spcBef>
              <a:spcAft>
                <a:spcPts val="0"/>
              </a:spcAft>
              <a:buClr>
                <a:schemeClr val="lt1"/>
              </a:buClr>
              <a:buSzPts val="1400"/>
              <a:buChar char="■"/>
              <a:defRPr>
                <a:solidFill>
                  <a:schemeClr val="lt1"/>
                </a:solidFill>
              </a:defRPr>
            </a:lvl6pPr>
            <a:lvl7pPr marL="3200400" lvl="6" indent="-317500" algn="ctr">
              <a:spcBef>
                <a:spcPts val="1600"/>
              </a:spcBef>
              <a:spcAft>
                <a:spcPts val="0"/>
              </a:spcAft>
              <a:buClr>
                <a:schemeClr val="lt1"/>
              </a:buClr>
              <a:buSzPts val="1400"/>
              <a:buChar char="●"/>
              <a:defRPr>
                <a:solidFill>
                  <a:schemeClr val="lt1"/>
                </a:solidFill>
              </a:defRPr>
            </a:lvl7pPr>
            <a:lvl8pPr marL="3657600" lvl="7" indent="-317500" algn="ctr">
              <a:spcBef>
                <a:spcPts val="1600"/>
              </a:spcBef>
              <a:spcAft>
                <a:spcPts val="0"/>
              </a:spcAft>
              <a:buClr>
                <a:schemeClr val="lt1"/>
              </a:buClr>
              <a:buSzPts val="1400"/>
              <a:buChar char="○"/>
              <a:defRPr>
                <a:solidFill>
                  <a:schemeClr val="lt1"/>
                </a:solidFill>
              </a:defRPr>
            </a:lvl8pPr>
            <a:lvl9pPr marL="4114800" lvl="8" indent="-317500" algn="ctr">
              <a:spcBef>
                <a:spcPts val="1600"/>
              </a:spcBef>
              <a:spcAft>
                <a:spcPts val="1600"/>
              </a:spcAft>
              <a:buClr>
                <a:schemeClr val="lt1"/>
              </a:buClr>
              <a:buSzPts val="1400"/>
              <a:buChar char="■"/>
              <a:defRPr>
                <a:solidFill>
                  <a:schemeClr val="lt1"/>
                </a:solidFill>
              </a:defRPr>
            </a:lvl9pPr>
          </a:lstStyle>
          <a:p>
            <a:endParaRPr/>
          </a:p>
        </p:txBody>
      </p:sp>
      <p:sp>
        <p:nvSpPr>
          <p:cNvPr id="78" name="Google Shape;78;p11"/>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
        <p:nvSpPr>
          <p:cNvPr id="80" name="Google Shape;80;p1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27" name="Google Shape;27;p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grpSp>
        <p:nvGrpSpPr>
          <p:cNvPr id="29" name="Google Shape;29;p4"/>
          <p:cNvGrpSpPr/>
          <p:nvPr/>
        </p:nvGrpSpPr>
        <p:grpSpPr>
          <a:xfrm>
            <a:off x="0" y="3903669"/>
            <a:ext cx="9144000" cy="1239925"/>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 name="Google Shape;36;p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7" name="Google Shape;37;p4"/>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0" name="Google Shape;40;p5"/>
          <p:cNvSpPr txBox="1">
            <a:spLocks noGrp="1"/>
          </p:cNvSpPr>
          <p:nvPr>
            <p:ph type="body" idx="1"/>
          </p:nvPr>
        </p:nvSpPr>
        <p:spPr>
          <a:xfrm>
            <a:off x="311700" y="1229975"/>
            <a:ext cx="3999900" cy="3339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1" name="Google Shape;41;p5"/>
          <p:cNvSpPr txBox="1">
            <a:spLocks noGrp="1"/>
          </p:cNvSpPr>
          <p:nvPr>
            <p:ph type="body" idx="2"/>
          </p:nvPr>
        </p:nvSpPr>
        <p:spPr>
          <a:xfrm>
            <a:off x="4832400" y="1229975"/>
            <a:ext cx="3999900" cy="3339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2" name="Google Shape;42;p5"/>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5" name="Google Shape;45;p6"/>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8" name="Google Shape;48;p7"/>
          <p:cNvSpPr txBox="1">
            <a:spLocks noGrp="1"/>
          </p:cNvSpPr>
          <p:nvPr>
            <p:ph type="body" idx="1"/>
          </p:nvPr>
        </p:nvSpPr>
        <p:spPr>
          <a:xfrm>
            <a:off x="311700" y="1465804"/>
            <a:ext cx="2808000" cy="3103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9" name="Google Shape;49;p7"/>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50"/>
        <p:cNvGrpSpPr/>
        <p:nvPr/>
      </p:nvGrpSpPr>
      <p:grpSpPr>
        <a:xfrm>
          <a:off x="0" y="0"/>
          <a:ext cx="0" cy="0"/>
          <a:chOff x="0" y="0"/>
          <a:chExt cx="0" cy="0"/>
        </a:xfrm>
      </p:grpSpPr>
      <p:grpSp>
        <p:nvGrpSpPr>
          <p:cNvPr id="51" name="Google Shape;51;p8"/>
          <p:cNvGrpSpPr/>
          <p:nvPr/>
        </p:nvGrpSpPr>
        <p:grpSpPr>
          <a:xfrm>
            <a:off x="6098378" y="5"/>
            <a:ext cx="3045625" cy="2030570"/>
            <a:chOff x="6098378" y="5"/>
            <a:chExt cx="3045625" cy="2030570"/>
          </a:xfrm>
        </p:grpSpPr>
        <p:sp>
          <p:nvSpPr>
            <p:cNvPr id="52" name="Google Shape;52;p8"/>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8"/>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8"/>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8"/>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58" name="Google Shape;58;p8"/>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9"/>
        <p:cNvGrpSpPr/>
        <p:nvPr/>
      </p:nvGrpSpPr>
      <p:grpSpPr>
        <a:xfrm>
          <a:off x="0" y="0"/>
          <a:ext cx="0" cy="0"/>
          <a:chOff x="0" y="0"/>
          <a:chExt cx="0" cy="0"/>
        </a:xfrm>
      </p:grpSpPr>
      <p:sp>
        <p:nvSpPr>
          <p:cNvPr id="60" name="Google Shape;60;p9"/>
          <p:cNvSpPr/>
          <p:nvPr/>
        </p:nvSpPr>
        <p:spPr>
          <a:xfrm>
            <a:off x="4572000" y="-1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 name="Google Shape;6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62" name="Google Shape;62;p9"/>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3" name="Google Shape;63;p9"/>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4" name="Google Shape;6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65" name="Google Shape;65;p9"/>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6"/>
        <p:cNvGrpSpPr/>
        <p:nvPr/>
      </p:nvGrpSpPr>
      <p:grpSpPr>
        <a:xfrm>
          <a:off x="0" y="0"/>
          <a:ext cx="0" cy="0"/>
          <a:chOff x="0" y="0"/>
          <a:chExt cx="0" cy="0"/>
        </a:xfrm>
      </p:grpSpPr>
      <p:sp>
        <p:nvSpPr>
          <p:cNvPr id="67" name="Google Shape;67;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68" name="Google Shape;68;p10"/>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14:dur="290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drive.google.com/file/d/1Ru-Sg0tkVDfzeg8us9OfnTGfdkhOBgQW/view"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4.gif"/></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hyperlink" Target="https://drive.google.com/file/d/140eSR37hqfsWG5T__OMItx_DEcuowNa-/view"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hyperlink" Target="https://drive.google.com/file/d/1ueFVQYSNNVsdp2b_hSdOKkHY-1umQ509/view"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3"/>
          <p:cNvSpPr txBox="1">
            <a:spLocks noGrp="1"/>
          </p:cNvSpPr>
          <p:nvPr>
            <p:ph type="ctrTitle"/>
          </p:nvPr>
        </p:nvSpPr>
        <p:spPr>
          <a:xfrm>
            <a:off x="549500" y="0"/>
            <a:ext cx="8222100" cy="1831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Welcome</a:t>
            </a:r>
            <a:endParaRPr/>
          </a:p>
          <a:p>
            <a:pPr marL="0" lvl="0" indent="0" algn="ctr" rtl="0">
              <a:spcBef>
                <a:spcPts val="0"/>
              </a:spcBef>
              <a:spcAft>
                <a:spcPts val="0"/>
              </a:spcAft>
              <a:buNone/>
            </a:pPr>
            <a:r>
              <a:rPr lang="en"/>
              <a:t>New HOSA 2020-2021 Officers</a:t>
            </a:r>
            <a:endParaRPr/>
          </a:p>
          <a:p>
            <a:pPr marL="0" lvl="0" indent="0" algn="ctr" rtl="0">
              <a:spcBef>
                <a:spcPts val="0"/>
              </a:spcBef>
              <a:spcAft>
                <a:spcPts val="0"/>
              </a:spcAft>
              <a:buNone/>
            </a:pPr>
            <a:r>
              <a:rPr lang="en" sz="2200"/>
              <a:t>Leadership influences the minds, hearts, and actions of others.</a:t>
            </a:r>
            <a:endParaRPr sz="2200"/>
          </a:p>
        </p:txBody>
      </p:sp>
      <p:pic>
        <p:nvPicPr>
          <p:cNvPr id="86" name="Google Shape;86;p13"/>
          <p:cNvPicPr preferRelativeResize="0"/>
          <p:nvPr/>
        </p:nvPicPr>
        <p:blipFill>
          <a:blip r:embed="rId3">
            <a:alphaModFix/>
          </a:blip>
          <a:stretch>
            <a:fillRect/>
          </a:stretch>
        </p:blipFill>
        <p:spPr>
          <a:xfrm>
            <a:off x="2691650" y="1758400"/>
            <a:ext cx="4021750" cy="1976400"/>
          </a:xfrm>
          <a:prstGeom prst="rect">
            <a:avLst/>
          </a:prstGeom>
          <a:noFill/>
          <a:ln>
            <a:noFill/>
          </a:ln>
        </p:spPr>
      </p:pic>
      <p:sp>
        <p:nvSpPr>
          <p:cNvPr id="87" name="Google Shape;87;p13"/>
          <p:cNvSpPr txBox="1"/>
          <p:nvPr/>
        </p:nvSpPr>
        <p:spPr>
          <a:xfrm>
            <a:off x="288025" y="3734800"/>
            <a:ext cx="8829000" cy="54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a:solidFill>
                  <a:srgbClr val="FFFFFF"/>
                </a:solidFill>
                <a:latin typeface="Roboto"/>
                <a:ea typeface="Roboto"/>
                <a:cs typeface="Roboto"/>
                <a:sym typeface="Roboto"/>
              </a:rPr>
              <a:t> “A great leader’s courage to fulfill his vision come from passion, not position.”  - John C. Maxwell</a:t>
            </a:r>
            <a:endParaRPr sz="1500">
              <a:solidFill>
                <a:srgbClr val="FFFFFF"/>
              </a:solidFill>
              <a:latin typeface="Roboto"/>
              <a:ea typeface="Roboto"/>
              <a:cs typeface="Roboto"/>
              <a:sym typeface="Roboto"/>
            </a:endParaRPr>
          </a:p>
        </p:txBody>
      </p:sp>
      <p:sp>
        <p:nvSpPr>
          <p:cNvPr id="88" name="Google Shape;88;p13"/>
          <p:cNvSpPr txBox="1"/>
          <p:nvPr/>
        </p:nvSpPr>
        <p:spPr>
          <a:xfrm>
            <a:off x="101000" y="4279000"/>
            <a:ext cx="8918100" cy="80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rgbClr val="FFFFFF"/>
                </a:solidFill>
                <a:latin typeface="Roboto"/>
                <a:ea typeface="Roboto"/>
                <a:cs typeface="Roboto"/>
                <a:sym typeface="Roboto"/>
              </a:rPr>
              <a:t>“ True leaders understand that leadership is not about them but about those they serve. It is not about exalting themselves but about lifting other up.” - Sheri L. Dew</a:t>
            </a:r>
            <a:endParaRPr sz="1500">
              <a:solidFill>
                <a:srgbClr val="FFFFFF"/>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2"/>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a:t>Competition Coordinator</a:t>
            </a:r>
            <a:endParaRPr sz="4800"/>
          </a:p>
        </p:txBody>
      </p:sp>
      <p:sp>
        <p:nvSpPr>
          <p:cNvPr id="156" name="Google Shape;156;p22"/>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6000">
                <a:solidFill>
                  <a:schemeClr val="accent4"/>
                </a:solidFill>
              </a:rPr>
              <a:t>Simar Kaur </a:t>
            </a:r>
            <a:r>
              <a:rPr lang="en" sz="4800">
                <a:solidFill>
                  <a:schemeClr val="accent4"/>
                </a:solidFill>
              </a:rPr>
              <a:t>(Brooke E. to work with her)</a:t>
            </a:r>
            <a:endParaRPr sz="4800">
              <a:solidFill>
                <a:schemeClr val="accent4"/>
              </a:solidFill>
            </a:endParaRPr>
          </a:p>
        </p:txBody>
      </p:sp>
      <p:pic>
        <p:nvPicPr>
          <p:cNvPr id="157" name="Google Shape;157;p22"/>
          <p:cNvPicPr preferRelativeResize="0"/>
          <p:nvPr/>
        </p:nvPicPr>
        <p:blipFill>
          <a:blip r:embed="rId3">
            <a:alphaModFix/>
          </a:blip>
          <a:stretch>
            <a:fillRect/>
          </a:stretch>
        </p:blipFill>
        <p:spPr>
          <a:xfrm>
            <a:off x="5473699" y="2263125"/>
            <a:ext cx="3071400" cy="240695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3"/>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a:t>Community Service Coordinator</a:t>
            </a:r>
            <a:endParaRPr sz="4800"/>
          </a:p>
        </p:txBody>
      </p:sp>
      <p:sp>
        <p:nvSpPr>
          <p:cNvPr id="163" name="Google Shape;163;p23"/>
          <p:cNvSpPr txBox="1">
            <a:spLocks noGrp="1"/>
          </p:cNvSpPr>
          <p:nvPr>
            <p:ph type="body" idx="1"/>
          </p:nvPr>
        </p:nvSpPr>
        <p:spPr>
          <a:xfrm>
            <a:off x="311700" y="1147250"/>
            <a:ext cx="8520600" cy="338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0"/>
              </a:spcAft>
              <a:buNone/>
            </a:pPr>
            <a:r>
              <a:rPr lang="en" sz="6000">
                <a:solidFill>
                  <a:schemeClr val="accent4"/>
                </a:solidFill>
              </a:rPr>
              <a:t>Aza McFadden</a:t>
            </a:r>
            <a:endParaRPr sz="6000">
              <a:solidFill>
                <a:schemeClr val="accent4"/>
              </a:solidFill>
            </a:endParaRPr>
          </a:p>
          <a:p>
            <a:pPr marL="0" lvl="0" indent="0" algn="l" rtl="0">
              <a:spcBef>
                <a:spcPts val="1600"/>
              </a:spcBef>
              <a:spcAft>
                <a:spcPts val="0"/>
              </a:spcAft>
              <a:buNone/>
            </a:pPr>
            <a:r>
              <a:rPr lang="en" sz="3600">
                <a:solidFill>
                  <a:schemeClr val="accent4"/>
                </a:solidFill>
              </a:rPr>
              <a:t>(Assistant Lillian House)</a:t>
            </a:r>
            <a:endParaRPr sz="3600">
              <a:solidFill>
                <a:schemeClr val="accent4"/>
              </a:solidFill>
            </a:endParaRPr>
          </a:p>
          <a:p>
            <a:pPr marL="0" lvl="0" indent="0" algn="l" rtl="0">
              <a:spcBef>
                <a:spcPts val="1600"/>
              </a:spcBef>
              <a:spcAft>
                <a:spcPts val="1600"/>
              </a:spcAft>
              <a:buNone/>
            </a:pPr>
            <a:r>
              <a:rPr lang="en" sz="1500" b="1">
                <a:solidFill>
                  <a:srgbClr val="000000"/>
                </a:solidFill>
              </a:rPr>
              <a:t>Interview Link: </a:t>
            </a:r>
            <a:r>
              <a:rPr lang="en" sz="1500">
                <a:solidFill>
                  <a:srgbClr val="000000"/>
                </a:solidFill>
              </a:rPr>
              <a:t>https://drive.google.com/file/d/1W3qmEEM6PsBJnHUgfsz7uNJKKfw1Gygu/view?usp=sharing</a:t>
            </a:r>
            <a:endParaRPr sz="1500">
              <a:solidFill>
                <a:srgbClr val="000000"/>
              </a:solidFill>
            </a:endParaRPr>
          </a:p>
        </p:txBody>
      </p:sp>
      <p:pic>
        <p:nvPicPr>
          <p:cNvPr id="164" name="Google Shape;164;p23"/>
          <p:cNvPicPr preferRelativeResize="0"/>
          <p:nvPr/>
        </p:nvPicPr>
        <p:blipFill rotWithShape="1">
          <a:blip r:embed="rId3">
            <a:alphaModFix/>
          </a:blip>
          <a:srcRect l="35745" t="27418" r="33494" b="25061"/>
          <a:stretch/>
        </p:blipFill>
        <p:spPr>
          <a:xfrm>
            <a:off x="6756275" y="0"/>
            <a:ext cx="2387725" cy="2444075"/>
          </a:xfrm>
          <a:prstGeom prst="rect">
            <a:avLst/>
          </a:prstGeom>
          <a:noFill/>
          <a:ln>
            <a:noFill/>
          </a:ln>
        </p:spPr>
      </p:pic>
      <p:pic>
        <p:nvPicPr>
          <p:cNvPr id="165" name="Google Shape;165;p23"/>
          <p:cNvPicPr preferRelativeResize="0"/>
          <p:nvPr/>
        </p:nvPicPr>
        <p:blipFill rotWithShape="1">
          <a:blip r:embed="rId4">
            <a:alphaModFix/>
          </a:blip>
          <a:srcRect t="27780" b="13037"/>
          <a:stretch/>
        </p:blipFill>
        <p:spPr>
          <a:xfrm>
            <a:off x="6056825" y="2444075"/>
            <a:ext cx="1282450" cy="150785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HOSA Advisors</a:t>
            </a:r>
            <a:endParaRPr/>
          </a:p>
        </p:txBody>
      </p:sp>
      <p:sp>
        <p:nvSpPr>
          <p:cNvPr id="171" name="Google Shape;171;p2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72" name="Google Shape;172;p24"/>
          <p:cNvPicPr preferRelativeResize="0"/>
          <p:nvPr/>
        </p:nvPicPr>
        <p:blipFill>
          <a:blip r:embed="rId3">
            <a:alphaModFix/>
          </a:blip>
          <a:stretch>
            <a:fillRect/>
          </a:stretch>
        </p:blipFill>
        <p:spPr>
          <a:xfrm rot="-865620">
            <a:off x="341612" y="949313"/>
            <a:ext cx="2143125" cy="2143125"/>
          </a:xfrm>
          <a:prstGeom prst="rect">
            <a:avLst/>
          </a:prstGeom>
          <a:noFill/>
          <a:ln>
            <a:noFill/>
          </a:ln>
        </p:spPr>
      </p:pic>
      <p:pic>
        <p:nvPicPr>
          <p:cNvPr id="173" name="Google Shape;173;p24"/>
          <p:cNvPicPr preferRelativeResize="0"/>
          <p:nvPr/>
        </p:nvPicPr>
        <p:blipFill>
          <a:blip r:embed="rId4">
            <a:alphaModFix/>
          </a:blip>
          <a:stretch>
            <a:fillRect/>
          </a:stretch>
        </p:blipFill>
        <p:spPr>
          <a:xfrm>
            <a:off x="2923750" y="1017800"/>
            <a:ext cx="3094278" cy="3783679"/>
          </a:xfrm>
          <a:prstGeom prst="rect">
            <a:avLst/>
          </a:prstGeom>
          <a:noFill/>
          <a:ln>
            <a:noFill/>
          </a:ln>
        </p:spPr>
      </p:pic>
      <p:sp>
        <p:nvSpPr>
          <p:cNvPr id="174" name="Google Shape;174;p24"/>
          <p:cNvSpPr txBox="1"/>
          <p:nvPr/>
        </p:nvSpPr>
        <p:spPr>
          <a:xfrm rot="-1012992">
            <a:off x="473081" y="3231461"/>
            <a:ext cx="2613442" cy="69848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000" b="1">
              <a:solidFill>
                <a:srgbClr val="1155CC"/>
              </a:solidFill>
              <a:latin typeface="Roboto"/>
              <a:ea typeface="Roboto"/>
              <a:cs typeface="Roboto"/>
              <a:sym typeface="Roboto"/>
            </a:endParaRPr>
          </a:p>
          <a:p>
            <a:pPr marL="0" lvl="0" indent="0" algn="l" rtl="0">
              <a:spcBef>
                <a:spcPts val="0"/>
              </a:spcBef>
              <a:spcAft>
                <a:spcPts val="0"/>
              </a:spcAft>
              <a:buNone/>
            </a:pPr>
            <a:r>
              <a:rPr lang="en" sz="2000" b="1">
                <a:solidFill>
                  <a:srgbClr val="1155CC"/>
                </a:solidFill>
                <a:latin typeface="Roboto"/>
                <a:ea typeface="Roboto"/>
                <a:cs typeface="Roboto"/>
                <a:sym typeface="Roboto"/>
              </a:rPr>
              <a:t>   </a:t>
            </a:r>
            <a:r>
              <a:rPr lang="en" sz="2200" b="1">
                <a:solidFill>
                  <a:srgbClr val="1155CC"/>
                </a:solidFill>
                <a:latin typeface="Roboto"/>
                <a:ea typeface="Roboto"/>
                <a:cs typeface="Roboto"/>
                <a:sym typeface="Roboto"/>
              </a:rPr>
              <a:t>Mrs. Julie  Fogle</a:t>
            </a:r>
            <a:r>
              <a:rPr lang="en" sz="2000" b="1">
                <a:solidFill>
                  <a:srgbClr val="1155CC"/>
                </a:solidFill>
                <a:latin typeface="Roboto"/>
                <a:ea typeface="Roboto"/>
                <a:cs typeface="Roboto"/>
                <a:sym typeface="Roboto"/>
              </a:rPr>
              <a:t> </a:t>
            </a:r>
            <a:endParaRPr sz="2000" b="1">
              <a:solidFill>
                <a:srgbClr val="1155CC"/>
              </a:solidFill>
              <a:latin typeface="Roboto"/>
              <a:ea typeface="Roboto"/>
              <a:cs typeface="Roboto"/>
              <a:sym typeface="Roboto"/>
            </a:endParaRPr>
          </a:p>
        </p:txBody>
      </p:sp>
      <p:sp>
        <p:nvSpPr>
          <p:cNvPr id="175" name="Google Shape;175;p24"/>
          <p:cNvSpPr txBox="1"/>
          <p:nvPr/>
        </p:nvSpPr>
        <p:spPr>
          <a:xfrm rot="887747">
            <a:off x="6018523" y="2931365"/>
            <a:ext cx="2865204" cy="37577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solidFill>
                  <a:srgbClr val="1155CC"/>
                </a:solidFill>
                <a:latin typeface="Roboto"/>
                <a:ea typeface="Roboto"/>
                <a:cs typeface="Roboto"/>
                <a:sym typeface="Roboto"/>
              </a:rPr>
              <a:t>Mrs. Sherri Stubbs</a:t>
            </a:r>
            <a:endParaRPr sz="2200" b="1">
              <a:solidFill>
                <a:srgbClr val="1155CC"/>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HOSA Mission &amp; Purpose</a:t>
            </a:r>
            <a:endParaRPr/>
          </a:p>
        </p:txBody>
      </p:sp>
      <p:sp>
        <p:nvSpPr>
          <p:cNvPr id="181" name="Google Shape;181;p25"/>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300" b="1">
                <a:solidFill>
                  <a:srgbClr val="333333"/>
                </a:solidFill>
                <a:highlight>
                  <a:srgbClr val="FFFFFF"/>
                </a:highlight>
                <a:latin typeface="Verdana"/>
                <a:ea typeface="Verdana"/>
                <a:cs typeface="Verdana"/>
                <a:sym typeface="Verdana"/>
              </a:rPr>
              <a:t>Mission </a:t>
            </a:r>
            <a:endParaRPr sz="1300" b="1">
              <a:solidFill>
                <a:srgbClr val="333333"/>
              </a:solidFill>
              <a:highlight>
                <a:srgbClr val="FFFFFF"/>
              </a:highlight>
              <a:latin typeface="Verdana"/>
              <a:ea typeface="Verdana"/>
              <a:cs typeface="Verdana"/>
              <a:sym typeface="Verdana"/>
            </a:endParaRPr>
          </a:p>
          <a:p>
            <a:pPr marL="0" lvl="0" indent="0" algn="l" rtl="0">
              <a:spcBef>
                <a:spcPts val="1100"/>
              </a:spcBef>
              <a:spcAft>
                <a:spcPts val="0"/>
              </a:spcAft>
              <a:buNone/>
            </a:pPr>
            <a:r>
              <a:rPr lang="en" sz="1100">
                <a:solidFill>
                  <a:srgbClr val="333333"/>
                </a:solidFill>
                <a:highlight>
                  <a:srgbClr val="FFFFFF"/>
                </a:highlight>
                <a:latin typeface="Verdana"/>
                <a:ea typeface="Verdana"/>
                <a:cs typeface="Verdana"/>
                <a:sym typeface="Verdana"/>
              </a:rPr>
              <a:t>The mission of HOSA is to empower HOSA-Future Health Professionals to become leaders in the global health community through education, collaboration, and experience.</a:t>
            </a:r>
            <a:endParaRPr sz="1100">
              <a:solidFill>
                <a:srgbClr val="333333"/>
              </a:solidFill>
              <a:highlight>
                <a:srgbClr val="FFFFFF"/>
              </a:highlight>
              <a:latin typeface="Verdana"/>
              <a:ea typeface="Verdana"/>
              <a:cs typeface="Verdana"/>
              <a:sym typeface="Verdana"/>
            </a:endParaRPr>
          </a:p>
          <a:p>
            <a:pPr marL="0" lvl="0" indent="0" algn="l" rtl="0">
              <a:spcBef>
                <a:spcPts val="0"/>
              </a:spcBef>
              <a:spcAft>
                <a:spcPts val="0"/>
              </a:spcAft>
              <a:buNone/>
            </a:pPr>
            <a:endParaRPr sz="1100">
              <a:solidFill>
                <a:srgbClr val="333333"/>
              </a:solidFill>
              <a:highlight>
                <a:srgbClr val="FFFFFF"/>
              </a:highlight>
              <a:latin typeface="Verdana"/>
              <a:ea typeface="Verdana"/>
              <a:cs typeface="Verdana"/>
              <a:sym typeface="Verdana"/>
            </a:endParaRPr>
          </a:p>
          <a:p>
            <a:pPr marL="0" lvl="0" indent="0" algn="l" rtl="0">
              <a:spcBef>
                <a:spcPts val="0"/>
              </a:spcBef>
              <a:spcAft>
                <a:spcPts val="0"/>
              </a:spcAft>
              <a:buNone/>
            </a:pPr>
            <a:endParaRPr sz="1100">
              <a:solidFill>
                <a:srgbClr val="333333"/>
              </a:solidFill>
              <a:highlight>
                <a:srgbClr val="FFFFFF"/>
              </a:highlight>
              <a:latin typeface="Verdana"/>
              <a:ea typeface="Verdana"/>
              <a:cs typeface="Verdana"/>
              <a:sym typeface="Verdana"/>
            </a:endParaRPr>
          </a:p>
          <a:p>
            <a:pPr marL="0" lvl="0" indent="0" algn="l" rtl="0">
              <a:spcBef>
                <a:spcPts val="0"/>
              </a:spcBef>
              <a:spcAft>
                <a:spcPts val="0"/>
              </a:spcAft>
              <a:buNone/>
            </a:pPr>
            <a:endParaRPr sz="1100">
              <a:solidFill>
                <a:srgbClr val="333333"/>
              </a:solidFill>
              <a:highlight>
                <a:srgbClr val="FFFFFF"/>
              </a:highlight>
              <a:latin typeface="Verdana"/>
              <a:ea typeface="Verdana"/>
              <a:cs typeface="Verdana"/>
              <a:sym typeface="Verdana"/>
            </a:endParaRPr>
          </a:p>
          <a:p>
            <a:pPr marL="0" lvl="0" indent="0" algn="l" rtl="0">
              <a:lnSpc>
                <a:spcPct val="150000"/>
              </a:lnSpc>
              <a:spcBef>
                <a:spcPts val="0"/>
              </a:spcBef>
              <a:spcAft>
                <a:spcPts val="0"/>
              </a:spcAft>
              <a:buNone/>
            </a:pPr>
            <a:r>
              <a:rPr lang="en" sz="1300" b="1">
                <a:solidFill>
                  <a:srgbClr val="333333"/>
                </a:solidFill>
                <a:highlight>
                  <a:srgbClr val="FFFFFF"/>
                </a:highlight>
                <a:latin typeface="Verdana"/>
                <a:ea typeface="Verdana"/>
                <a:cs typeface="Verdana"/>
                <a:sym typeface="Verdana"/>
              </a:rPr>
              <a:t>Purpose</a:t>
            </a:r>
            <a:endParaRPr sz="1300" b="1">
              <a:solidFill>
                <a:srgbClr val="333333"/>
              </a:solidFill>
              <a:highlight>
                <a:srgbClr val="FFFFFF"/>
              </a:highlight>
              <a:latin typeface="Verdana"/>
              <a:ea typeface="Verdana"/>
              <a:cs typeface="Verdana"/>
              <a:sym typeface="Verdana"/>
            </a:endParaRPr>
          </a:p>
          <a:p>
            <a:pPr marL="0" lvl="0" indent="0" algn="l" rtl="0">
              <a:spcBef>
                <a:spcPts val="1100"/>
              </a:spcBef>
              <a:spcAft>
                <a:spcPts val="0"/>
              </a:spcAft>
              <a:buNone/>
            </a:pPr>
            <a:r>
              <a:rPr lang="en" sz="1100">
                <a:solidFill>
                  <a:srgbClr val="333333"/>
                </a:solidFill>
                <a:highlight>
                  <a:srgbClr val="FFFFFF"/>
                </a:highlight>
                <a:latin typeface="Verdana"/>
                <a:ea typeface="Verdana"/>
                <a:cs typeface="Verdana"/>
                <a:sym typeface="Verdana"/>
              </a:rPr>
              <a:t>The purpose of HOSA-Future Health Professionals is to develop leadership and technical HOSA skill competencies through a program of motivation, awareness and recognition, which is an integral part of the Health Science Education instructional program. </a:t>
            </a:r>
            <a:endParaRPr sz="1100">
              <a:solidFill>
                <a:srgbClr val="333333"/>
              </a:solidFill>
              <a:highlight>
                <a:srgbClr val="FFFFFF"/>
              </a:highlight>
              <a:latin typeface="Verdana"/>
              <a:ea typeface="Verdana"/>
              <a:cs typeface="Verdana"/>
              <a:sym typeface="Verdana"/>
            </a:endParaRPr>
          </a:p>
          <a:p>
            <a:pPr marL="0" lvl="0" indent="0" algn="l" rtl="0">
              <a:spcBef>
                <a:spcPts val="0"/>
              </a:spcBef>
              <a:spcAft>
                <a:spcPts val="160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6"/>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500"/>
              <a:t>HOSA</a:t>
            </a:r>
            <a:endParaRPr sz="5500"/>
          </a:p>
        </p:txBody>
      </p:sp>
      <p:sp>
        <p:nvSpPr>
          <p:cNvPr id="187" name="Google Shape;187;p26"/>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700"/>
              <a:t>CREED</a:t>
            </a:r>
            <a:endParaRPr sz="4700"/>
          </a:p>
        </p:txBody>
      </p:sp>
      <p:sp>
        <p:nvSpPr>
          <p:cNvPr id="188" name="Google Shape;188;p26"/>
          <p:cNvSpPr txBox="1">
            <a:spLocks noGrp="1"/>
          </p:cNvSpPr>
          <p:nvPr>
            <p:ph type="body" idx="2"/>
          </p:nvPr>
        </p:nvSpPr>
        <p:spPr>
          <a:xfrm>
            <a:off x="4673900" y="0"/>
            <a:ext cx="4430700" cy="5143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a:solidFill>
                  <a:srgbClr val="333333"/>
                </a:solidFill>
                <a:highlight>
                  <a:srgbClr val="FFFFFF"/>
                </a:highlight>
                <a:latin typeface="Verdana"/>
                <a:ea typeface="Verdana"/>
                <a:cs typeface="Verdana"/>
                <a:sym typeface="Verdana"/>
              </a:rPr>
              <a:t>I recognize the universal need for quality, compassionate healthcare.</a:t>
            </a:r>
            <a:endParaRPr sz="1400">
              <a:solidFill>
                <a:srgbClr val="333333"/>
              </a:solidFill>
              <a:highlight>
                <a:srgbClr val="FFFFFF"/>
              </a:highlight>
              <a:latin typeface="Verdana"/>
              <a:ea typeface="Verdana"/>
              <a:cs typeface="Verdana"/>
              <a:sym typeface="Verdana"/>
            </a:endParaRPr>
          </a:p>
          <a:p>
            <a:pPr marL="0" lvl="0" indent="0" algn="l" rtl="0">
              <a:spcBef>
                <a:spcPts val="1600"/>
              </a:spcBef>
              <a:spcAft>
                <a:spcPts val="0"/>
              </a:spcAft>
              <a:buNone/>
            </a:pPr>
            <a:r>
              <a:rPr lang="en" sz="1400">
                <a:solidFill>
                  <a:srgbClr val="333333"/>
                </a:solidFill>
                <a:highlight>
                  <a:srgbClr val="FFFFFF"/>
                </a:highlight>
                <a:latin typeface="Verdana"/>
                <a:ea typeface="Verdana"/>
                <a:cs typeface="Verdana"/>
                <a:sym typeface="Verdana"/>
              </a:rPr>
              <a:t>I understand the importance of academic excellence, skills training, and leadership development in my career pathway.</a:t>
            </a:r>
            <a:endParaRPr sz="1400">
              <a:solidFill>
                <a:srgbClr val="333333"/>
              </a:solidFill>
              <a:highlight>
                <a:srgbClr val="FFFFFF"/>
              </a:highlight>
              <a:latin typeface="Verdana"/>
              <a:ea typeface="Verdana"/>
              <a:cs typeface="Verdana"/>
              <a:sym typeface="Verdana"/>
            </a:endParaRPr>
          </a:p>
          <a:p>
            <a:pPr marL="0" lvl="0" indent="0" algn="l" rtl="0">
              <a:spcBef>
                <a:spcPts val="1600"/>
              </a:spcBef>
              <a:spcAft>
                <a:spcPts val="0"/>
              </a:spcAft>
              <a:buNone/>
            </a:pPr>
            <a:r>
              <a:rPr lang="en" sz="1400">
                <a:solidFill>
                  <a:srgbClr val="333333"/>
                </a:solidFill>
                <a:highlight>
                  <a:srgbClr val="FFFFFF"/>
                </a:highlight>
                <a:latin typeface="Verdana"/>
                <a:ea typeface="Verdana"/>
                <a:cs typeface="Verdana"/>
                <a:sym typeface="Verdana"/>
              </a:rPr>
              <a:t>I believe through service to my community and to the world, I will make the best use of my knowledge and talents.</a:t>
            </a:r>
            <a:endParaRPr sz="1400">
              <a:solidFill>
                <a:srgbClr val="333333"/>
              </a:solidFill>
              <a:highlight>
                <a:srgbClr val="FFFFFF"/>
              </a:highlight>
              <a:latin typeface="Verdana"/>
              <a:ea typeface="Verdana"/>
              <a:cs typeface="Verdana"/>
              <a:sym typeface="Verdana"/>
            </a:endParaRPr>
          </a:p>
          <a:p>
            <a:pPr marL="0" lvl="0" indent="0" algn="l" rtl="0">
              <a:spcBef>
                <a:spcPts val="1600"/>
              </a:spcBef>
              <a:spcAft>
                <a:spcPts val="0"/>
              </a:spcAft>
              <a:buNone/>
            </a:pPr>
            <a:r>
              <a:rPr lang="en" sz="1400">
                <a:solidFill>
                  <a:srgbClr val="333333"/>
                </a:solidFill>
                <a:highlight>
                  <a:srgbClr val="FFFFFF"/>
                </a:highlight>
                <a:latin typeface="Verdana"/>
                <a:ea typeface="Verdana"/>
                <a:cs typeface="Verdana"/>
                <a:sym typeface="Verdana"/>
              </a:rPr>
              <a:t>I accept the responsibility of a health professional and seek to find my place on a team equally committed to the well-being of others.</a:t>
            </a:r>
            <a:endParaRPr sz="1400">
              <a:solidFill>
                <a:srgbClr val="333333"/>
              </a:solidFill>
              <a:highlight>
                <a:srgbClr val="FFFFFF"/>
              </a:highlight>
              <a:latin typeface="Verdana"/>
              <a:ea typeface="Verdana"/>
              <a:cs typeface="Verdana"/>
              <a:sym typeface="Verdana"/>
            </a:endParaRPr>
          </a:p>
          <a:p>
            <a:pPr marL="0" lvl="0" indent="0" algn="l" rtl="0">
              <a:spcBef>
                <a:spcPts val="1600"/>
              </a:spcBef>
              <a:spcAft>
                <a:spcPts val="1600"/>
              </a:spcAft>
              <a:buNone/>
            </a:pPr>
            <a:r>
              <a:rPr lang="en" sz="1400">
                <a:solidFill>
                  <a:srgbClr val="333333"/>
                </a:solidFill>
                <a:highlight>
                  <a:srgbClr val="FFFFFF"/>
                </a:highlight>
                <a:latin typeface="Verdana"/>
                <a:ea typeface="Verdana"/>
                <a:cs typeface="Verdana"/>
                <a:sym typeface="Verdana"/>
              </a:rPr>
              <a:t>Therefore, I will dedicate myself to promoting health and advancing healthcare as a student, a leader, an educator, and a member of HOSA-Future Health Professionals.</a:t>
            </a:r>
            <a:endParaRPr sz="21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7"/>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HOSA CORE</a:t>
            </a:r>
            <a:endParaRPr/>
          </a:p>
        </p:txBody>
      </p:sp>
      <p:sp>
        <p:nvSpPr>
          <p:cNvPr id="194" name="Google Shape;194;p27"/>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a:t>VALUES</a:t>
            </a:r>
            <a:endParaRPr sz="4000"/>
          </a:p>
        </p:txBody>
      </p:sp>
      <p:sp>
        <p:nvSpPr>
          <p:cNvPr id="195" name="Google Shape;195;p27"/>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300" b="1">
                <a:solidFill>
                  <a:srgbClr val="333333"/>
                </a:solidFill>
                <a:highlight>
                  <a:srgbClr val="FFFFFF"/>
                </a:highlight>
                <a:latin typeface="Verdana"/>
                <a:ea typeface="Verdana"/>
                <a:cs typeface="Verdana"/>
                <a:sym typeface="Verdana"/>
              </a:rPr>
              <a:t>Core Values</a:t>
            </a:r>
            <a:endParaRPr sz="1300" b="1">
              <a:solidFill>
                <a:srgbClr val="333333"/>
              </a:solidFill>
              <a:highlight>
                <a:srgbClr val="FFFFFF"/>
              </a:highlight>
              <a:latin typeface="Verdana"/>
              <a:ea typeface="Verdana"/>
              <a:cs typeface="Verdana"/>
              <a:sym typeface="Verdana"/>
            </a:endParaRPr>
          </a:p>
          <a:p>
            <a:pPr marL="0" lvl="0" indent="0" algn="l" rtl="0">
              <a:spcBef>
                <a:spcPts val="1100"/>
              </a:spcBef>
              <a:spcAft>
                <a:spcPts val="0"/>
              </a:spcAft>
              <a:buNone/>
            </a:pPr>
            <a:r>
              <a:rPr lang="en" sz="1100">
                <a:solidFill>
                  <a:srgbClr val="333333"/>
                </a:solidFill>
                <a:highlight>
                  <a:srgbClr val="FFFFFF"/>
                </a:highlight>
                <a:latin typeface="Verdana"/>
                <a:ea typeface="Verdana"/>
                <a:cs typeface="Verdana"/>
                <a:sym typeface="Verdana"/>
              </a:rPr>
              <a:t>We value </a:t>
            </a:r>
            <a:r>
              <a:rPr lang="en" sz="1100" b="1">
                <a:solidFill>
                  <a:srgbClr val="333333"/>
                </a:solidFill>
                <a:highlight>
                  <a:srgbClr val="FFFFFF"/>
                </a:highlight>
                <a:latin typeface="Verdana"/>
                <a:ea typeface="Verdana"/>
                <a:cs typeface="Verdana"/>
                <a:sym typeface="Verdana"/>
              </a:rPr>
              <a:t>learning</a:t>
            </a:r>
            <a:r>
              <a:rPr lang="en" sz="1100">
                <a:solidFill>
                  <a:srgbClr val="333333"/>
                </a:solidFill>
                <a:highlight>
                  <a:srgbClr val="FFFFFF"/>
                </a:highlight>
                <a:latin typeface="Verdana"/>
                <a:ea typeface="Verdana"/>
                <a:cs typeface="Verdana"/>
                <a:sym typeface="Verdana"/>
              </a:rPr>
              <a:t>. We are committed to learning and becoming respected, knowledgeable and skilled health professionals.  We will respect the experiences and contributions of our teachers, peers and patients and seek to learn from them. </a:t>
            </a:r>
            <a:endParaRPr sz="1100">
              <a:solidFill>
                <a:srgbClr val="333333"/>
              </a:solidFill>
              <a:highlight>
                <a:srgbClr val="FFFFFF"/>
              </a:highlight>
              <a:latin typeface="Verdana"/>
              <a:ea typeface="Verdana"/>
              <a:cs typeface="Verdana"/>
              <a:sym typeface="Verdana"/>
            </a:endParaRPr>
          </a:p>
          <a:p>
            <a:pPr marL="0" lvl="0" indent="0" algn="l" rtl="0">
              <a:spcBef>
                <a:spcPts val="0"/>
              </a:spcBef>
              <a:spcAft>
                <a:spcPts val="0"/>
              </a:spcAft>
              <a:buNone/>
            </a:pPr>
            <a:r>
              <a:rPr lang="en" sz="1100">
                <a:solidFill>
                  <a:srgbClr val="333333"/>
                </a:solidFill>
                <a:highlight>
                  <a:srgbClr val="FFFFFF"/>
                </a:highlight>
                <a:latin typeface="Verdana"/>
                <a:ea typeface="Verdana"/>
                <a:cs typeface="Verdana"/>
                <a:sym typeface="Verdana"/>
              </a:rPr>
              <a:t> </a:t>
            </a:r>
            <a:endParaRPr sz="1100">
              <a:solidFill>
                <a:srgbClr val="333333"/>
              </a:solidFill>
              <a:highlight>
                <a:srgbClr val="FFFFFF"/>
              </a:highlight>
              <a:latin typeface="Verdana"/>
              <a:ea typeface="Verdana"/>
              <a:cs typeface="Verdana"/>
              <a:sym typeface="Verdana"/>
            </a:endParaRPr>
          </a:p>
          <a:p>
            <a:pPr marL="0" lvl="0" indent="0" algn="l" rtl="0">
              <a:spcBef>
                <a:spcPts val="0"/>
              </a:spcBef>
              <a:spcAft>
                <a:spcPts val="0"/>
              </a:spcAft>
              <a:buNone/>
            </a:pPr>
            <a:r>
              <a:rPr lang="en" sz="1100">
                <a:solidFill>
                  <a:srgbClr val="333333"/>
                </a:solidFill>
                <a:highlight>
                  <a:srgbClr val="FFFFFF"/>
                </a:highlight>
                <a:latin typeface="Verdana"/>
                <a:ea typeface="Verdana"/>
                <a:cs typeface="Verdana"/>
                <a:sym typeface="Verdana"/>
              </a:rPr>
              <a:t>We value </a:t>
            </a:r>
            <a:r>
              <a:rPr lang="en" sz="1100" b="1">
                <a:solidFill>
                  <a:srgbClr val="333333"/>
                </a:solidFill>
                <a:highlight>
                  <a:srgbClr val="FFFFFF"/>
                </a:highlight>
                <a:latin typeface="Verdana"/>
                <a:ea typeface="Verdana"/>
                <a:cs typeface="Verdana"/>
                <a:sym typeface="Verdana"/>
              </a:rPr>
              <a:t>leadership</a:t>
            </a:r>
            <a:r>
              <a:rPr lang="en" sz="1100">
                <a:solidFill>
                  <a:srgbClr val="333333"/>
                </a:solidFill>
                <a:highlight>
                  <a:srgbClr val="FFFFFF"/>
                </a:highlight>
                <a:latin typeface="Verdana"/>
                <a:ea typeface="Verdana"/>
                <a:cs typeface="Verdana"/>
                <a:sym typeface="Verdana"/>
              </a:rPr>
              <a:t>. We will serve as role models in our academic program, profession and community. We will be ethical, accountable and trustworthy.  We will use our influence to empower others to strive for excellence. </a:t>
            </a:r>
            <a:endParaRPr sz="1100">
              <a:solidFill>
                <a:srgbClr val="333333"/>
              </a:solidFill>
              <a:highlight>
                <a:srgbClr val="FFFFFF"/>
              </a:highlight>
              <a:latin typeface="Verdana"/>
              <a:ea typeface="Verdana"/>
              <a:cs typeface="Verdana"/>
              <a:sym typeface="Verdana"/>
            </a:endParaRPr>
          </a:p>
          <a:p>
            <a:pPr marL="0" lvl="0" indent="0" algn="l" rtl="0">
              <a:spcBef>
                <a:spcPts val="0"/>
              </a:spcBef>
              <a:spcAft>
                <a:spcPts val="0"/>
              </a:spcAft>
              <a:buNone/>
            </a:pPr>
            <a:r>
              <a:rPr lang="en" sz="1100">
                <a:solidFill>
                  <a:srgbClr val="333333"/>
                </a:solidFill>
                <a:highlight>
                  <a:srgbClr val="FFFFFF"/>
                </a:highlight>
                <a:latin typeface="Verdana"/>
                <a:ea typeface="Verdana"/>
                <a:cs typeface="Verdana"/>
                <a:sym typeface="Verdana"/>
              </a:rPr>
              <a:t>           </a:t>
            </a:r>
            <a:endParaRPr sz="1100">
              <a:solidFill>
                <a:srgbClr val="333333"/>
              </a:solidFill>
              <a:highlight>
                <a:srgbClr val="FFFFFF"/>
              </a:highlight>
              <a:latin typeface="Verdana"/>
              <a:ea typeface="Verdana"/>
              <a:cs typeface="Verdana"/>
              <a:sym typeface="Verdana"/>
            </a:endParaRPr>
          </a:p>
          <a:p>
            <a:pPr marL="0" lvl="0" indent="0" algn="l" rtl="0">
              <a:spcBef>
                <a:spcPts val="0"/>
              </a:spcBef>
              <a:spcAft>
                <a:spcPts val="0"/>
              </a:spcAft>
              <a:buNone/>
            </a:pPr>
            <a:r>
              <a:rPr lang="en" sz="1100">
                <a:solidFill>
                  <a:srgbClr val="333333"/>
                </a:solidFill>
                <a:highlight>
                  <a:srgbClr val="FFFFFF"/>
                </a:highlight>
                <a:latin typeface="Verdana"/>
                <a:ea typeface="Verdana"/>
                <a:cs typeface="Verdana"/>
                <a:sym typeface="Verdana"/>
              </a:rPr>
              <a:t>We value </a:t>
            </a:r>
            <a:r>
              <a:rPr lang="en" sz="1100" b="1">
                <a:solidFill>
                  <a:srgbClr val="333333"/>
                </a:solidFill>
                <a:highlight>
                  <a:srgbClr val="FFFFFF"/>
                </a:highlight>
                <a:latin typeface="Verdana"/>
                <a:ea typeface="Verdana"/>
                <a:cs typeface="Verdana"/>
                <a:sym typeface="Verdana"/>
              </a:rPr>
              <a:t>service</a:t>
            </a:r>
            <a:r>
              <a:rPr lang="en" sz="1100">
                <a:solidFill>
                  <a:srgbClr val="333333"/>
                </a:solidFill>
                <a:highlight>
                  <a:srgbClr val="FFFFFF"/>
                </a:highlight>
                <a:latin typeface="Verdana"/>
                <a:ea typeface="Verdana"/>
                <a:cs typeface="Verdana"/>
                <a:sym typeface="Verdana"/>
              </a:rPr>
              <a:t>. We are dedicated to serving others with compassion. We believe that individuals are important, and we will treat everyone with respect and care. </a:t>
            </a:r>
            <a:endParaRPr sz="1100">
              <a:solidFill>
                <a:srgbClr val="333333"/>
              </a:solidFill>
              <a:highlight>
                <a:srgbClr val="FFFFFF"/>
              </a:highlight>
              <a:latin typeface="Verdana"/>
              <a:ea typeface="Verdana"/>
              <a:cs typeface="Verdana"/>
              <a:sym typeface="Verdana"/>
            </a:endParaRPr>
          </a:p>
          <a:p>
            <a:pPr marL="0" lvl="0" indent="0" algn="l" rtl="0">
              <a:spcBef>
                <a:spcPts val="0"/>
              </a:spcBef>
              <a:spcAft>
                <a:spcPts val="0"/>
              </a:spcAft>
              <a:buNone/>
            </a:pPr>
            <a:r>
              <a:rPr lang="en" sz="1100">
                <a:solidFill>
                  <a:srgbClr val="333333"/>
                </a:solidFill>
                <a:highlight>
                  <a:srgbClr val="FFFFFF"/>
                </a:highlight>
                <a:latin typeface="Verdana"/>
                <a:ea typeface="Verdana"/>
                <a:cs typeface="Verdana"/>
                <a:sym typeface="Verdana"/>
              </a:rPr>
              <a:t> </a:t>
            </a:r>
            <a:endParaRPr sz="1100">
              <a:solidFill>
                <a:srgbClr val="333333"/>
              </a:solidFill>
              <a:highlight>
                <a:srgbClr val="FFFFFF"/>
              </a:highlight>
              <a:latin typeface="Verdana"/>
              <a:ea typeface="Verdana"/>
              <a:cs typeface="Verdana"/>
              <a:sym typeface="Verdana"/>
            </a:endParaRPr>
          </a:p>
          <a:p>
            <a:pPr marL="0" lvl="0" indent="0" algn="l" rtl="0">
              <a:spcBef>
                <a:spcPts val="0"/>
              </a:spcBef>
              <a:spcAft>
                <a:spcPts val="0"/>
              </a:spcAft>
              <a:buNone/>
            </a:pPr>
            <a:r>
              <a:rPr lang="en" sz="1100">
                <a:solidFill>
                  <a:srgbClr val="333333"/>
                </a:solidFill>
                <a:highlight>
                  <a:srgbClr val="FFFFFF"/>
                </a:highlight>
                <a:latin typeface="Verdana"/>
                <a:ea typeface="Verdana"/>
                <a:cs typeface="Verdana"/>
                <a:sym typeface="Verdana"/>
              </a:rPr>
              <a:t>We value </a:t>
            </a:r>
            <a:r>
              <a:rPr lang="en" sz="1100" b="1">
                <a:solidFill>
                  <a:srgbClr val="333333"/>
                </a:solidFill>
                <a:highlight>
                  <a:srgbClr val="FFFFFF"/>
                </a:highlight>
                <a:latin typeface="Verdana"/>
                <a:ea typeface="Verdana"/>
                <a:cs typeface="Verdana"/>
                <a:sym typeface="Verdana"/>
              </a:rPr>
              <a:t>innovation</a:t>
            </a:r>
            <a:r>
              <a:rPr lang="en" sz="1100">
                <a:solidFill>
                  <a:srgbClr val="333333"/>
                </a:solidFill>
                <a:highlight>
                  <a:srgbClr val="FFFFFF"/>
                </a:highlight>
                <a:latin typeface="Verdana"/>
                <a:ea typeface="Verdana"/>
                <a:cs typeface="Verdana"/>
                <a:sym typeface="Verdana"/>
              </a:rPr>
              <a:t>. We are dedicated to enriching the lives of others. We will continuously seek the knowledge and skills to address challenges and improve the health professions.</a:t>
            </a:r>
            <a:endParaRPr sz="1100">
              <a:solidFill>
                <a:srgbClr val="333333"/>
              </a:solidFill>
              <a:highlight>
                <a:srgbClr val="FFFFFF"/>
              </a:highlight>
              <a:latin typeface="Verdana"/>
              <a:ea typeface="Verdana"/>
              <a:cs typeface="Verdana"/>
              <a:sym typeface="Verdan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8"/>
          <p:cNvSpPr txBox="1">
            <a:spLocks noGrp="1"/>
          </p:cNvSpPr>
          <p:nvPr>
            <p:ph type="body" idx="1"/>
          </p:nvPr>
        </p:nvSpPr>
        <p:spPr>
          <a:xfrm>
            <a:off x="311700" y="203200"/>
            <a:ext cx="8520600" cy="43656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300" b="1">
                <a:solidFill>
                  <a:srgbClr val="333333"/>
                </a:solidFill>
                <a:highlight>
                  <a:srgbClr val="FFFFFF"/>
                </a:highlight>
                <a:latin typeface="Verdana"/>
                <a:ea typeface="Verdana"/>
                <a:cs typeface="Verdana"/>
                <a:sym typeface="Verdana"/>
              </a:rPr>
              <a:t>HOSA Goals</a:t>
            </a:r>
            <a:endParaRPr sz="1300" b="1">
              <a:solidFill>
                <a:srgbClr val="333333"/>
              </a:solidFill>
              <a:highlight>
                <a:srgbClr val="FFFFFF"/>
              </a:highlight>
              <a:latin typeface="Verdana"/>
              <a:ea typeface="Verdana"/>
              <a:cs typeface="Verdana"/>
              <a:sym typeface="Verdana"/>
            </a:endParaRPr>
          </a:p>
          <a:p>
            <a:pPr marL="0" lvl="0" indent="0" algn="l" rtl="0">
              <a:spcBef>
                <a:spcPts val="1100"/>
              </a:spcBef>
              <a:spcAft>
                <a:spcPts val="0"/>
              </a:spcAft>
              <a:buNone/>
            </a:pPr>
            <a:r>
              <a:rPr lang="en" sz="1100">
                <a:solidFill>
                  <a:srgbClr val="333333"/>
                </a:solidFill>
                <a:highlight>
                  <a:srgbClr val="FFFFFF"/>
                </a:highlight>
                <a:latin typeface="Verdana"/>
                <a:ea typeface="Verdana"/>
                <a:cs typeface="Verdana"/>
                <a:sym typeface="Verdana"/>
              </a:rPr>
              <a:t>The goals that HOSA believes are vital to each member are:</a:t>
            </a:r>
            <a:endParaRPr sz="1100">
              <a:solidFill>
                <a:srgbClr val="333333"/>
              </a:solidFill>
              <a:highlight>
                <a:srgbClr val="FFFFFF"/>
              </a:highlight>
              <a:latin typeface="Verdana"/>
              <a:ea typeface="Verdana"/>
              <a:cs typeface="Verdana"/>
              <a:sym typeface="Verdana"/>
            </a:endParaRPr>
          </a:p>
          <a:p>
            <a:pPr marL="0" lvl="0" indent="0" algn="l" rtl="0">
              <a:spcBef>
                <a:spcPts val="0"/>
              </a:spcBef>
              <a:spcAft>
                <a:spcPts val="0"/>
              </a:spcAft>
              <a:buNone/>
            </a:pPr>
            <a:endParaRPr sz="1100">
              <a:solidFill>
                <a:srgbClr val="333333"/>
              </a:solidFill>
              <a:highlight>
                <a:srgbClr val="FFFFFF"/>
              </a:highlight>
              <a:latin typeface="Verdana"/>
              <a:ea typeface="Verdana"/>
              <a:cs typeface="Verdana"/>
              <a:sym typeface="Verdana"/>
            </a:endParaRPr>
          </a:p>
          <a:p>
            <a:pPr marL="596900" lvl="0" indent="-298450" algn="l" rtl="0">
              <a:spcBef>
                <a:spcPts val="0"/>
              </a:spcBef>
              <a:spcAft>
                <a:spcPts val="0"/>
              </a:spcAft>
              <a:buClr>
                <a:srgbClr val="333333"/>
              </a:buClr>
              <a:buSzPts val="1100"/>
              <a:buFont typeface="Verdana"/>
              <a:buChar char="●"/>
            </a:pPr>
            <a:r>
              <a:rPr lang="en" sz="1100">
                <a:solidFill>
                  <a:srgbClr val="333333"/>
                </a:solidFill>
                <a:highlight>
                  <a:srgbClr val="FFFFFF"/>
                </a:highlight>
                <a:latin typeface="Verdana"/>
                <a:ea typeface="Verdana"/>
                <a:cs typeface="Verdana"/>
                <a:sym typeface="Verdana"/>
              </a:rPr>
              <a:t>To promote physical, mental and social well being.</a:t>
            </a:r>
            <a:endParaRPr sz="1100">
              <a:solidFill>
                <a:srgbClr val="333333"/>
              </a:solidFill>
              <a:highlight>
                <a:srgbClr val="FFFFFF"/>
              </a:highlight>
              <a:latin typeface="Verdana"/>
              <a:ea typeface="Verdana"/>
              <a:cs typeface="Verdana"/>
              <a:sym typeface="Verdana"/>
            </a:endParaRPr>
          </a:p>
          <a:p>
            <a:pPr marL="596900" lvl="0" indent="-298450" algn="l" rtl="0">
              <a:spcBef>
                <a:spcPts val="0"/>
              </a:spcBef>
              <a:spcAft>
                <a:spcPts val="0"/>
              </a:spcAft>
              <a:buClr>
                <a:srgbClr val="333333"/>
              </a:buClr>
              <a:buSzPts val="1100"/>
              <a:buFont typeface="Verdana"/>
              <a:buChar char="●"/>
            </a:pPr>
            <a:r>
              <a:rPr lang="en" sz="1100">
                <a:solidFill>
                  <a:srgbClr val="333333"/>
                </a:solidFill>
                <a:highlight>
                  <a:srgbClr val="FFFFFF"/>
                </a:highlight>
                <a:latin typeface="Verdana"/>
                <a:ea typeface="Verdana"/>
                <a:cs typeface="Verdana"/>
                <a:sym typeface="Verdana"/>
              </a:rPr>
              <a:t>To develop effective leadership qualities and skills.</a:t>
            </a:r>
            <a:endParaRPr sz="1100">
              <a:solidFill>
                <a:srgbClr val="333333"/>
              </a:solidFill>
              <a:highlight>
                <a:srgbClr val="FFFFFF"/>
              </a:highlight>
              <a:latin typeface="Verdana"/>
              <a:ea typeface="Verdana"/>
              <a:cs typeface="Verdana"/>
              <a:sym typeface="Verdana"/>
            </a:endParaRPr>
          </a:p>
          <a:p>
            <a:pPr marL="596900" lvl="0" indent="-298450" algn="l" rtl="0">
              <a:spcBef>
                <a:spcPts val="0"/>
              </a:spcBef>
              <a:spcAft>
                <a:spcPts val="0"/>
              </a:spcAft>
              <a:buClr>
                <a:srgbClr val="333333"/>
              </a:buClr>
              <a:buSzPts val="1100"/>
              <a:buFont typeface="Verdana"/>
              <a:buChar char="●"/>
            </a:pPr>
            <a:r>
              <a:rPr lang="en" sz="1100">
                <a:solidFill>
                  <a:srgbClr val="333333"/>
                </a:solidFill>
                <a:highlight>
                  <a:srgbClr val="FFFFFF"/>
                </a:highlight>
                <a:latin typeface="Verdana"/>
                <a:ea typeface="Verdana"/>
                <a:cs typeface="Verdana"/>
                <a:sym typeface="Verdana"/>
              </a:rPr>
              <a:t>To develop the ability to communicate more effectively with people.</a:t>
            </a:r>
            <a:endParaRPr sz="1100">
              <a:solidFill>
                <a:srgbClr val="333333"/>
              </a:solidFill>
              <a:highlight>
                <a:srgbClr val="FFFFFF"/>
              </a:highlight>
              <a:latin typeface="Verdana"/>
              <a:ea typeface="Verdana"/>
              <a:cs typeface="Verdana"/>
              <a:sym typeface="Verdana"/>
            </a:endParaRPr>
          </a:p>
          <a:p>
            <a:pPr marL="596900" lvl="0" indent="-298450" algn="l" rtl="0">
              <a:spcBef>
                <a:spcPts val="0"/>
              </a:spcBef>
              <a:spcAft>
                <a:spcPts val="0"/>
              </a:spcAft>
              <a:buClr>
                <a:srgbClr val="333333"/>
              </a:buClr>
              <a:buSzPts val="1100"/>
              <a:buFont typeface="Verdana"/>
              <a:buChar char="●"/>
            </a:pPr>
            <a:r>
              <a:rPr lang="en" sz="1100">
                <a:solidFill>
                  <a:srgbClr val="333333"/>
                </a:solidFill>
                <a:highlight>
                  <a:srgbClr val="FFFFFF"/>
                </a:highlight>
                <a:latin typeface="Verdana"/>
                <a:ea typeface="Verdana"/>
                <a:cs typeface="Verdana"/>
                <a:sym typeface="Verdana"/>
              </a:rPr>
              <a:t>To develop character.</a:t>
            </a:r>
            <a:endParaRPr sz="1100">
              <a:solidFill>
                <a:srgbClr val="333333"/>
              </a:solidFill>
              <a:highlight>
                <a:srgbClr val="FFFFFF"/>
              </a:highlight>
              <a:latin typeface="Verdana"/>
              <a:ea typeface="Verdana"/>
              <a:cs typeface="Verdana"/>
              <a:sym typeface="Verdana"/>
            </a:endParaRPr>
          </a:p>
          <a:p>
            <a:pPr marL="596900" lvl="0" indent="-298450" algn="l" rtl="0">
              <a:spcBef>
                <a:spcPts val="0"/>
              </a:spcBef>
              <a:spcAft>
                <a:spcPts val="0"/>
              </a:spcAft>
              <a:buClr>
                <a:srgbClr val="333333"/>
              </a:buClr>
              <a:buSzPts val="1100"/>
              <a:buFont typeface="Verdana"/>
              <a:buChar char="●"/>
            </a:pPr>
            <a:r>
              <a:rPr lang="en" sz="1100">
                <a:solidFill>
                  <a:srgbClr val="333333"/>
                </a:solidFill>
                <a:highlight>
                  <a:srgbClr val="FFFFFF"/>
                </a:highlight>
                <a:latin typeface="Verdana"/>
                <a:ea typeface="Verdana"/>
                <a:cs typeface="Verdana"/>
                <a:sym typeface="Verdana"/>
              </a:rPr>
              <a:t>To develop responsible citizenship traits.</a:t>
            </a:r>
            <a:endParaRPr sz="1100">
              <a:solidFill>
                <a:srgbClr val="333333"/>
              </a:solidFill>
              <a:highlight>
                <a:srgbClr val="FFFFFF"/>
              </a:highlight>
              <a:latin typeface="Verdana"/>
              <a:ea typeface="Verdana"/>
              <a:cs typeface="Verdana"/>
              <a:sym typeface="Verdana"/>
            </a:endParaRPr>
          </a:p>
          <a:p>
            <a:pPr marL="596900" lvl="0" indent="-298450" algn="l" rtl="0">
              <a:spcBef>
                <a:spcPts val="0"/>
              </a:spcBef>
              <a:spcAft>
                <a:spcPts val="0"/>
              </a:spcAft>
              <a:buClr>
                <a:srgbClr val="333333"/>
              </a:buClr>
              <a:buSzPts val="1100"/>
              <a:buFont typeface="Verdana"/>
              <a:buChar char="●"/>
            </a:pPr>
            <a:r>
              <a:rPr lang="en" sz="1100">
                <a:solidFill>
                  <a:srgbClr val="333333"/>
                </a:solidFill>
                <a:highlight>
                  <a:srgbClr val="FFFFFF"/>
                </a:highlight>
                <a:latin typeface="Verdana"/>
                <a:ea typeface="Verdana"/>
                <a:cs typeface="Verdana"/>
                <a:sym typeface="Verdana"/>
              </a:rPr>
              <a:t>To understand the importance of pleasing oneself as well as being of service to others.</a:t>
            </a:r>
            <a:endParaRPr sz="1100">
              <a:solidFill>
                <a:srgbClr val="333333"/>
              </a:solidFill>
              <a:highlight>
                <a:srgbClr val="FFFFFF"/>
              </a:highlight>
              <a:latin typeface="Verdana"/>
              <a:ea typeface="Verdana"/>
              <a:cs typeface="Verdana"/>
              <a:sym typeface="Verdana"/>
            </a:endParaRPr>
          </a:p>
          <a:p>
            <a:pPr marL="596900" lvl="0" indent="-298450" algn="l" rtl="0">
              <a:spcBef>
                <a:spcPts val="0"/>
              </a:spcBef>
              <a:spcAft>
                <a:spcPts val="0"/>
              </a:spcAft>
              <a:buClr>
                <a:srgbClr val="333333"/>
              </a:buClr>
              <a:buSzPts val="1100"/>
              <a:buFont typeface="Verdana"/>
              <a:buChar char="●"/>
            </a:pPr>
            <a:r>
              <a:rPr lang="en" sz="1100">
                <a:solidFill>
                  <a:srgbClr val="333333"/>
                </a:solidFill>
                <a:highlight>
                  <a:srgbClr val="FFFFFF"/>
                </a:highlight>
                <a:latin typeface="Verdana"/>
                <a:ea typeface="Verdana"/>
                <a:cs typeface="Verdana"/>
                <a:sym typeface="Verdana"/>
              </a:rPr>
              <a:t>To build self-confidence and pride in one's work.</a:t>
            </a:r>
            <a:endParaRPr sz="1100">
              <a:solidFill>
                <a:srgbClr val="333333"/>
              </a:solidFill>
              <a:highlight>
                <a:srgbClr val="FFFFFF"/>
              </a:highlight>
              <a:latin typeface="Verdana"/>
              <a:ea typeface="Verdana"/>
              <a:cs typeface="Verdana"/>
              <a:sym typeface="Verdana"/>
            </a:endParaRPr>
          </a:p>
          <a:p>
            <a:pPr marL="596900" lvl="0" indent="-298450" algn="l" rtl="0">
              <a:spcBef>
                <a:spcPts val="0"/>
              </a:spcBef>
              <a:spcAft>
                <a:spcPts val="0"/>
              </a:spcAft>
              <a:buClr>
                <a:srgbClr val="333333"/>
              </a:buClr>
              <a:buSzPts val="1100"/>
              <a:buFont typeface="Verdana"/>
              <a:buChar char="●"/>
            </a:pPr>
            <a:r>
              <a:rPr lang="en" sz="1100">
                <a:solidFill>
                  <a:srgbClr val="333333"/>
                </a:solidFill>
                <a:highlight>
                  <a:srgbClr val="FFFFFF"/>
                </a:highlight>
                <a:latin typeface="Verdana"/>
                <a:ea typeface="Verdana"/>
                <a:cs typeface="Verdana"/>
                <a:sym typeface="Verdana"/>
              </a:rPr>
              <a:t>To make realistic career choices and seek successful employment in the healthcare field.</a:t>
            </a:r>
            <a:endParaRPr sz="1100">
              <a:solidFill>
                <a:srgbClr val="333333"/>
              </a:solidFill>
              <a:highlight>
                <a:srgbClr val="FFFFFF"/>
              </a:highlight>
              <a:latin typeface="Verdana"/>
              <a:ea typeface="Verdana"/>
              <a:cs typeface="Verdana"/>
              <a:sym typeface="Verdana"/>
            </a:endParaRPr>
          </a:p>
          <a:p>
            <a:pPr marL="596900" lvl="0" indent="-298450" algn="l" rtl="0">
              <a:spcBef>
                <a:spcPts val="0"/>
              </a:spcBef>
              <a:spcAft>
                <a:spcPts val="0"/>
              </a:spcAft>
              <a:buClr>
                <a:srgbClr val="333333"/>
              </a:buClr>
              <a:buSzPts val="1100"/>
              <a:buFont typeface="Verdana"/>
              <a:buChar char="●"/>
            </a:pPr>
            <a:r>
              <a:rPr lang="en" sz="1100">
                <a:solidFill>
                  <a:srgbClr val="333333"/>
                </a:solidFill>
                <a:highlight>
                  <a:srgbClr val="FFFFFF"/>
                </a:highlight>
                <a:latin typeface="Verdana"/>
                <a:ea typeface="Verdana"/>
                <a:cs typeface="Verdana"/>
                <a:sym typeface="Verdana"/>
              </a:rPr>
              <a:t>To develop an understanding of the importance in interacting and cooperating with other students and organizations.</a:t>
            </a:r>
            <a:endParaRPr sz="1100">
              <a:solidFill>
                <a:srgbClr val="333333"/>
              </a:solidFill>
              <a:highlight>
                <a:srgbClr val="FFFFFF"/>
              </a:highlight>
              <a:latin typeface="Verdana"/>
              <a:ea typeface="Verdana"/>
              <a:cs typeface="Verdana"/>
              <a:sym typeface="Verdana"/>
            </a:endParaRPr>
          </a:p>
          <a:p>
            <a:pPr marL="596900" lvl="0" indent="-298450" algn="l" rtl="0">
              <a:spcBef>
                <a:spcPts val="0"/>
              </a:spcBef>
              <a:spcAft>
                <a:spcPts val="0"/>
              </a:spcAft>
              <a:buClr>
                <a:srgbClr val="333333"/>
              </a:buClr>
              <a:buSzPts val="1100"/>
              <a:buFont typeface="Verdana"/>
              <a:buChar char="●"/>
            </a:pPr>
            <a:r>
              <a:rPr lang="en" sz="1100">
                <a:solidFill>
                  <a:srgbClr val="333333"/>
                </a:solidFill>
                <a:highlight>
                  <a:srgbClr val="FFFFFF"/>
                </a:highlight>
                <a:latin typeface="Verdana"/>
                <a:ea typeface="Verdana"/>
                <a:cs typeface="Verdana"/>
                <a:sym typeface="Verdana"/>
              </a:rPr>
              <a:t>To encourage individual and group achievement.</a:t>
            </a:r>
            <a:endParaRPr sz="1100">
              <a:solidFill>
                <a:srgbClr val="333333"/>
              </a:solidFill>
              <a:highlight>
                <a:srgbClr val="FFFFFF"/>
              </a:highlight>
              <a:latin typeface="Verdana"/>
              <a:ea typeface="Verdana"/>
              <a:cs typeface="Verdana"/>
              <a:sym typeface="Verdana"/>
            </a:endParaRPr>
          </a:p>
          <a:p>
            <a:pPr marL="596900" lvl="0" indent="-298450" algn="l" rtl="0">
              <a:spcBef>
                <a:spcPts val="0"/>
              </a:spcBef>
              <a:spcAft>
                <a:spcPts val="0"/>
              </a:spcAft>
              <a:buClr>
                <a:srgbClr val="333333"/>
              </a:buClr>
              <a:buSzPts val="1100"/>
              <a:buFont typeface="Verdana"/>
              <a:buChar char="●"/>
            </a:pPr>
            <a:r>
              <a:rPr lang="en" sz="1100">
                <a:solidFill>
                  <a:srgbClr val="333333"/>
                </a:solidFill>
                <a:highlight>
                  <a:srgbClr val="FFFFFF"/>
                </a:highlight>
                <a:latin typeface="Verdana"/>
                <a:ea typeface="Verdana"/>
                <a:cs typeface="Verdana"/>
                <a:sym typeface="Verdana"/>
              </a:rPr>
              <a:t>To develop an understanding of current healthcare issues, environmental concerns, and survival needs of the community, the nation and the world.</a:t>
            </a:r>
            <a:endParaRPr sz="1100">
              <a:solidFill>
                <a:srgbClr val="333333"/>
              </a:solidFill>
              <a:highlight>
                <a:srgbClr val="FFFFFF"/>
              </a:highlight>
              <a:latin typeface="Verdana"/>
              <a:ea typeface="Verdana"/>
              <a:cs typeface="Verdana"/>
              <a:sym typeface="Verdana"/>
            </a:endParaRPr>
          </a:p>
          <a:p>
            <a:pPr marL="596900" lvl="0" indent="-298450" algn="l" rtl="0">
              <a:spcBef>
                <a:spcPts val="0"/>
              </a:spcBef>
              <a:spcAft>
                <a:spcPts val="0"/>
              </a:spcAft>
              <a:buClr>
                <a:srgbClr val="333333"/>
              </a:buClr>
              <a:buSzPts val="1100"/>
              <a:buFont typeface="Verdana"/>
              <a:buChar char="●"/>
            </a:pPr>
            <a:r>
              <a:rPr lang="en" sz="1100">
                <a:solidFill>
                  <a:srgbClr val="333333"/>
                </a:solidFill>
                <a:highlight>
                  <a:srgbClr val="FFFFFF"/>
                </a:highlight>
                <a:latin typeface="Verdana"/>
                <a:ea typeface="Verdana"/>
                <a:cs typeface="Verdana"/>
                <a:sym typeface="Verdana"/>
              </a:rPr>
              <a:t>To encourage involvement in local, state and national health care and education projects.</a:t>
            </a:r>
            <a:endParaRPr sz="1100">
              <a:solidFill>
                <a:srgbClr val="333333"/>
              </a:solidFill>
              <a:highlight>
                <a:srgbClr val="FFFFFF"/>
              </a:highlight>
              <a:latin typeface="Verdana"/>
              <a:ea typeface="Verdana"/>
              <a:cs typeface="Verdana"/>
              <a:sym typeface="Verdana"/>
            </a:endParaRPr>
          </a:p>
          <a:p>
            <a:pPr marL="596900" lvl="0" indent="-298450" algn="l" rtl="0">
              <a:spcBef>
                <a:spcPts val="0"/>
              </a:spcBef>
              <a:spcAft>
                <a:spcPts val="0"/>
              </a:spcAft>
              <a:buClr>
                <a:srgbClr val="333333"/>
              </a:buClr>
              <a:buSzPts val="1100"/>
              <a:buFont typeface="Verdana"/>
              <a:buChar char="●"/>
            </a:pPr>
            <a:r>
              <a:rPr lang="en" sz="1100">
                <a:solidFill>
                  <a:srgbClr val="333333"/>
                </a:solidFill>
                <a:highlight>
                  <a:srgbClr val="FFFFFF"/>
                </a:highlight>
                <a:latin typeface="Verdana"/>
                <a:ea typeface="Verdana"/>
                <a:cs typeface="Verdana"/>
                <a:sym typeface="Verdana"/>
              </a:rPr>
              <a:t>To support Health Science Education instructional objectives.</a:t>
            </a:r>
            <a:endParaRPr sz="1100">
              <a:solidFill>
                <a:srgbClr val="333333"/>
              </a:solidFill>
              <a:highlight>
                <a:srgbClr val="FFFFFF"/>
              </a:highlight>
              <a:latin typeface="Verdana"/>
              <a:ea typeface="Verdana"/>
              <a:cs typeface="Verdana"/>
              <a:sym typeface="Verdana"/>
            </a:endParaRPr>
          </a:p>
          <a:p>
            <a:pPr marL="596900" lvl="0" indent="-298450" algn="l" rtl="0">
              <a:spcBef>
                <a:spcPts val="0"/>
              </a:spcBef>
              <a:spcAft>
                <a:spcPts val="0"/>
              </a:spcAft>
              <a:buClr>
                <a:srgbClr val="333333"/>
              </a:buClr>
              <a:buSzPts val="1100"/>
              <a:buFont typeface="Verdana"/>
              <a:buChar char="●"/>
            </a:pPr>
            <a:r>
              <a:rPr lang="en" sz="1100">
                <a:solidFill>
                  <a:srgbClr val="333333"/>
                </a:solidFill>
                <a:highlight>
                  <a:srgbClr val="FFFFFF"/>
                </a:highlight>
                <a:latin typeface="Verdana"/>
                <a:ea typeface="Verdana"/>
                <a:cs typeface="Verdana"/>
                <a:sym typeface="Verdana"/>
              </a:rPr>
              <a:t>To promote career opportunities in health care.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9"/>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HOSA Core Values</a:t>
            </a:r>
            <a:endParaRPr/>
          </a:p>
          <a:p>
            <a:pPr marL="0" lvl="0" indent="0" algn="l" rtl="0">
              <a:spcBef>
                <a:spcPts val="0"/>
              </a:spcBef>
              <a:spcAft>
                <a:spcPts val="0"/>
              </a:spcAft>
              <a:buNone/>
            </a:pPr>
            <a:endParaRPr/>
          </a:p>
        </p:txBody>
      </p:sp>
      <p:sp>
        <p:nvSpPr>
          <p:cNvPr id="206" name="Google Shape;206;p29"/>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300" b="1">
                <a:solidFill>
                  <a:srgbClr val="333333"/>
                </a:solidFill>
                <a:highlight>
                  <a:srgbClr val="FFFFFF"/>
                </a:highlight>
                <a:latin typeface="Verdana"/>
                <a:ea typeface="Verdana"/>
                <a:cs typeface="Verdana"/>
                <a:sym typeface="Verdana"/>
              </a:rPr>
              <a:t>Core Values</a:t>
            </a:r>
            <a:endParaRPr sz="1300" b="1">
              <a:solidFill>
                <a:srgbClr val="333333"/>
              </a:solidFill>
              <a:highlight>
                <a:srgbClr val="FFFFFF"/>
              </a:highlight>
              <a:latin typeface="Verdana"/>
              <a:ea typeface="Verdana"/>
              <a:cs typeface="Verdana"/>
              <a:sym typeface="Verdana"/>
            </a:endParaRPr>
          </a:p>
          <a:p>
            <a:pPr marL="0" lvl="0" indent="0" algn="l" rtl="0">
              <a:spcBef>
                <a:spcPts val="1100"/>
              </a:spcBef>
              <a:spcAft>
                <a:spcPts val="0"/>
              </a:spcAft>
              <a:buNone/>
            </a:pPr>
            <a:r>
              <a:rPr lang="en" sz="1100">
                <a:solidFill>
                  <a:srgbClr val="333333"/>
                </a:solidFill>
                <a:highlight>
                  <a:srgbClr val="FFFFFF"/>
                </a:highlight>
                <a:latin typeface="Verdana"/>
                <a:ea typeface="Verdana"/>
                <a:cs typeface="Verdana"/>
                <a:sym typeface="Verdana"/>
              </a:rPr>
              <a:t>We value </a:t>
            </a:r>
            <a:r>
              <a:rPr lang="en" sz="1100" b="1">
                <a:solidFill>
                  <a:srgbClr val="333333"/>
                </a:solidFill>
                <a:highlight>
                  <a:srgbClr val="FFFFFF"/>
                </a:highlight>
                <a:latin typeface="Verdana"/>
                <a:ea typeface="Verdana"/>
                <a:cs typeface="Verdana"/>
                <a:sym typeface="Verdana"/>
              </a:rPr>
              <a:t>learning</a:t>
            </a:r>
            <a:r>
              <a:rPr lang="en" sz="1100">
                <a:solidFill>
                  <a:srgbClr val="333333"/>
                </a:solidFill>
                <a:highlight>
                  <a:srgbClr val="FFFFFF"/>
                </a:highlight>
                <a:latin typeface="Verdana"/>
                <a:ea typeface="Verdana"/>
                <a:cs typeface="Verdana"/>
                <a:sym typeface="Verdana"/>
              </a:rPr>
              <a:t>. We are committed to learning and becoming respected, knowledgeable and skilled health professionals.  We will respect the experiences and contributions of our teachers, peers and patients and seek to learn from them. </a:t>
            </a:r>
            <a:endParaRPr sz="1100">
              <a:solidFill>
                <a:srgbClr val="333333"/>
              </a:solidFill>
              <a:highlight>
                <a:srgbClr val="FFFFFF"/>
              </a:highlight>
              <a:latin typeface="Verdana"/>
              <a:ea typeface="Verdana"/>
              <a:cs typeface="Verdana"/>
              <a:sym typeface="Verdana"/>
            </a:endParaRPr>
          </a:p>
          <a:p>
            <a:pPr marL="0" lvl="0" indent="0" algn="l" rtl="0">
              <a:spcBef>
                <a:spcPts val="0"/>
              </a:spcBef>
              <a:spcAft>
                <a:spcPts val="0"/>
              </a:spcAft>
              <a:buNone/>
            </a:pPr>
            <a:r>
              <a:rPr lang="en" sz="1100">
                <a:solidFill>
                  <a:srgbClr val="333333"/>
                </a:solidFill>
                <a:highlight>
                  <a:srgbClr val="FFFFFF"/>
                </a:highlight>
                <a:latin typeface="Verdana"/>
                <a:ea typeface="Verdana"/>
                <a:cs typeface="Verdana"/>
                <a:sym typeface="Verdana"/>
              </a:rPr>
              <a:t> </a:t>
            </a:r>
            <a:endParaRPr sz="1100">
              <a:solidFill>
                <a:srgbClr val="333333"/>
              </a:solidFill>
              <a:highlight>
                <a:srgbClr val="FFFFFF"/>
              </a:highlight>
              <a:latin typeface="Verdana"/>
              <a:ea typeface="Verdana"/>
              <a:cs typeface="Verdana"/>
              <a:sym typeface="Verdana"/>
            </a:endParaRPr>
          </a:p>
          <a:p>
            <a:pPr marL="0" lvl="0" indent="0" algn="l" rtl="0">
              <a:spcBef>
                <a:spcPts val="0"/>
              </a:spcBef>
              <a:spcAft>
                <a:spcPts val="0"/>
              </a:spcAft>
              <a:buNone/>
            </a:pPr>
            <a:r>
              <a:rPr lang="en" sz="1100">
                <a:solidFill>
                  <a:srgbClr val="333333"/>
                </a:solidFill>
                <a:highlight>
                  <a:srgbClr val="FFFFFF"/>
                </a:highlight>
                <a:latin typeface="Verdana"/>
                <a:ea typeface="Verdana"/>
                <a:cs typeface="Verdana"/>
                <a:sym typeface="Verdana"/>
              </a:rPr>
              <a:t>We value </a:t>
            </a:r>
            <a:r>
              <a:rPr lang="en" sz="1100" b="1">
                <a:solidFill>
                  <a:srgbClr val="333333"/>
                </a:solidFill>
                <a:highlight>
                  <a:srgbClr val="FFFFFF"/>
                </a:highlight>
                <a:latin typeface="Verdana"/>
                <a:ea typeface="Verdana"/>
                <a:cs typeface="Verdana"/>
                <a:sym typeface="Verdana"/>
              </a:rPr>
              <a:t>leadership</a:t>
            </a:r>
            <a:r>
              <a:rPr lang="en" sz="1100">
                <a:solidFill>
                  <a:srgbClr val="333333"/>
                </a:solidFill>
                <a:highlight>
                  <a:srgbClr val="FFFFFF"/>
                </a:highlight>
                <a:latin typeface="Verdana"/>
                <a:ea typeface="Verdana"/>
                <a:cs typeface="Verdana"/>
                <a:sym typeface="Verdana"/>
              </a:rPr>
              <a:t>. We will serve as role models in our academic program, profession and community. We will be ethical, accountable and trustworthy.  We will use our influence to empower others to strive for excellence. </a:t>
            </a:r>
            <a:endParaRPr sz="1100">
              <a:solidFill>
                <a:srgbClr val="333333"/>
              </a:solidFill>
              <a:highlight>
                <a:srgbClr val="FFFFFF"/>
              </a:highlight>
              <a:latin typeface="Verdana"/>
              <a:ea typeface="Verdana"/>
              <a:cs typeface="Verdana"/>
              <a:sym typeface="Verdana"/>
            </a:endParaRPr>
          </a:p>
          <a:p>
            <a:pPr marL="0" lvl="0" indent="0" algn="l" rtl="0">
              <a:spcBef>
                <a:spcPts val="0"/>
              </a:spcBef>
              <a:spcAft>
                <a:spcPts val="0"/>
              </a:spcAft>
              <a:buNone/>
            </a:pPr>
            <a:r>
              <a:rPr lang="en" sz="1100">
                <a:solidFill>
                  <a:srgbClr val="333333"/>
                </a:solidFill>
                <a:highlight>
                  <a:srgbClr val="FFFFFF"/>
                </a:highlight>
                <a:latin typeface="Verdana"/>
                <a:ea typeface="Verdana"/>
                <a:cs typeface="Verdana"/>
                <a:sym typeface="Verdana"/>
              </a:rPr>
              <a:t>           </a:t>
            </a:r>
            <a:endParaRPr sz="1100">
              <a:solidFill>
                <a:srgbClr val="333333"/>
              </a:solidFill>
              <a:highlight>
                <a:srgbClr val="FFFFFF"/>
              </a:highlight>
              <a:latin typeface="Verdana"/>
              <a:ea typeface="Verdana"/>
              <a:cs typeface="Verdana"/>
              <a:sym typeface="Verdana"/>
            </a:endParaRPr>
          </a:p>
          <a:p>
            <a:pPr marL="0" lvl="0" indent="0" algn="l" rtl="0">
              <a:spcBef>
                <a:spcPts val="0"/>
              </a:spcBef>
              <a:spcAft>
                <a:spcPts val="0"/>
              </a:spcAft>
              <a:buNone/>
            </a:pPr>
            <a:r>
              <a:rPr lang="en" sz="1100">
                <a:solidFill>
                  <a:srgbClr val="333333"/>
                </a:solidFill>
                <a:highlight>
                  <a:srgbClr val="FFFFFF"/>
                </a:highlight>
                <a:latin typeface="Verdana"/>
                <a:ea typeface="Verdana"/>
                <a:cs typeface="Verdana"/>
                <a:sym typeface="Verdana"/>
              </a:rPr>
              <a:t>We value </a:t>
            </a:r>
            <a:r>
              <a:rPr lang="en" sz="1100" b="1">
                <a:solidFill>
                  <a:srgbClr val="333333"/>
                </a:solidFill>
                <a:highlight>
                  <a:srgbClr val="FFFFFF"/>
                </a:highlight>
                <a:latin typeface="Verdana"/>
                <a:ea typeface="Verdana"/>
                <a:cs typeface="Verdana"/>
                <a:sym typeface="Verdana"/>
              </a:rPr>
              <a:t>service</a:t>
            </a:r>
            <a:r>
              <a:rPr lang="en" sz="1100">
                <a:solidFill>
                  <a:srgbClr val="333333"/>
                </a:solidFill>
                <a:highlight>
                  <a:srgbClr val="FFFFFF"/>
                </a:highlight>
                <a:latin typeface="Verdana"/>
                <a:ea typeface="Verdana"/>
                <a:cs typeface="Verdana"/>
                <a:sym typeface="Verdana"/>
              </a:rPr>
              <a:t>. We are dedicated to serving others with compassion. We believe that individuals are important, and we will treat everyone with respect and care. </a:t>
            </a:r>
            <a:endParaRPr sz="1100">
              <a:solidFill>
                <a:srgbClr val="333333"/>
              </a:solidFill>
              <a:highlight>
                <a:srgbClr val="FFFFFF"/>
              </a:highlight>
              <a:latin typeface="Verdana"/>
              <a:ea typeface="Verdana"/>
              <a:cs typeface="Verdana"/>
              <a:sym typeface="Verdana"/>
            </a:endParaRPr>
          </a:p>
          <a:p>
            <a:pPr marL="0" lvl="0" indent="0" algn="l" rtl="0">
              <a:spcBef>
                <a:spcPts val="0"/>
              </a:spcBef>
              <a:spcAft>
                <a:spcPts val="0"/>
              </a:spcAft>
              <a:buNone/>
            </a:pPr>
            <a:r>
              <a:rPr lang="en" sz="1100">
                <a:solidFill>
                  <a:srgbClr val="333333"/>
                </a:solidFill>
                <a:highlight>
                  <a:srgbClr val="FFFFFF"/>
                </a:highlight>
                <a:latin typeface="Verdana"/>
                <a:ea typeface="Verdana"/>
                <a:cs typeface="Verdana"/>
                <a:sym typeface="Verdana"/>
              </a:rPr>
              <a:t> </a:t>
            </a:r>
            <a:endParaRPr sz="1100">
              <a:solidFill>
                <a:srgbClr val="333333"/>
              </a:solidFill>
              <a:highlight>
                <a:srgbClr val="FFFFFF"/>
              </a:highlight>
              <a:latin typeface="Verdana"/>
              <a:ea typeface="Verdana"/>
              <a:cs typeface="Verdana"/>
              <a:sym typeface="Verdana"/>
            </a:endParaRPr>
          </a:p>
          <a:p>
            <a:pPr marL="0" lvl="0" indent="0" algn="l" rtl="0">
              <a:spcBef>
                <a:spcPts val="0"/>
              </a:spcBef>
              <a:spcAft>
                <a:spcPts val="0"/>
              </a:spcAft>
              <a:buNone/>
            </a:pPr>
            <a:r>
              <a:rPr lang="en" sz="1100">
                <a:solidFill>
                  <a:srgbClr val="333333"/>
                </a:solidFill>
                <a:highlight>
                  <a:srgbClr val="FFFFFF"/>
                </a:highlight>
                <a:latin typeface="Verdana"/>
                <a:ea typeface="Verdana"/>
                <a:cs typeface="Verdana"/>
                <a:sym typeface="Verdana"/>
              </a:rPr>
              <a:t>We value </a:t>
            </a:r>
            <a:r>
              <a:rPr lang="en" sz="1100" b="1">
                <a:solidFill>
                  <a:srgbClr val="333333"/>
                </a:solidFill>
                <a:highlight>
                  <a:srgbClr val="FFFFFF"/>
                </a:highlight>
                <a:latin typeface="Verdana"/>
                <a:ea typeface="Verdana"/>
                <a:cs typeface="Verdana"/>
                <a:sym typeface="Verdana"/>
              </a:rPr>
              <a:t>innovation</a:t>
            </a:r>
            <a:r>
              <a:rPr lang="en" sz="1100">
                <a:solidFill>
                  <a:srgbClr val="333333"/>
                </a:solidFill>
                <a:highlight>
                  <a:srgbClr val="FFFFFF"/>
                </a:highlight>
                <a:latin typeface="Verdana"/>
                <a:ea typeface="Verdana"/>
                <a:cs typeface="Verdana"/>
                <a:sym typeface="Verdana"/>
              </a:rPr>
              <a:t>. We are dedicated to enriching the lives of others. We will continuously seek the knowledge and skills to address challenges and improve the health professions.</a:t>
            </a:r>
            <a:endParaRPr sz="1100">
              <a:solidFill>
                <a:srgbClr val="333333"/>
              </a:solidFill>
              <a:highlight>
                <a:srgbClr val="FFFFFF"/>
              </a:highlight>
              <a:latin typeface="Verdana"/>
              <a:ea typeface="Verdana"/>
              <a:cs typeface="Verdana"/>
              <a:sym typeface="Verdana"/>
            </a:endParaRPr>
          </a:p>
          <a:p>
            <a:pPr marL="0" lvl="0" indent="0" algn="l" rtl="0">
              <a:spcBef>
                <a:spcPts val="0"/>
              </a:spcBef>
              <a:spcAft>
                <a:spcPts val="160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0"/>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12" name="Google Shape;212;p30" title="I Believe that we will win.MOV">
            <a:hlinkClick r:id="rId3"/>
          </p:cNvPr>
          <p:cNvPicPr preferRelativeResize="0"/>
          <p:nvPr/>
        </p:nvPicPr>
        <p:blipFill>
          <a:blip r:embed="rId4">
            <a:alphaModFix/>
          </a:blip>
          <a:stretch>
            <a:fillRect/>
          </a:stretch>
        </p:blipFill>
        <p:spPr>
          <a:xfrm>
            <a:off x="-126125" y="-1669725"/>
            <a:ext cx="9645950" cy="54258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1"/>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2021 HOSA ILC WILL BE HELD HERE:</a:t>
            </a:r>
            <a:endParaRPr/>
          </a:p>
        </p:txBody>
      </p:sp>
      <p:sp>
        <p:nvSpPr>
          <p:cNvPr id="218" name="Google Shape;218;p31"/>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19" name="Google Shape;219;p31"/>
          <p:cNvPicPr preferRelativeResize="0"/>
          <p:nvPr/>
        </p:nvPicPr>
        <p:blipFill>
          <a:blip r:embed="rId3">
            <a:alphaModFix/>
          </a:blip>
          <a:stretch>
            <a:fillRect/>
          </a:stretch>
        </p:blipFill>
        <p:spPr>
          <a:xfrm>
            <a:off x="311700" y="949613"/>
            <a:ext cx="7847649" cy="38995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4"/>
          <p:cNvSpPr txBox="1">
            <a:spLocks noGrp="1"/>
          </p:cNvSpPr>
          <p:nvPr>
            <p:ph type="title"/>
          </p:nvPr>
        </p:nvSpPr>
        <p:spPr>
          <a:xfrm>
            <a:off x="217975" y="199100"/>
            <a:ext cx="8520600" cy="911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000"/>
              <a:t>Co- Presidents</a:t>
            </a:r>
            <a:endParaRPr sz="6000"/>
          </a:p>
        </p:txBody>
      </p:sp>
      <p:sp>
        <p:nvSpPr>
          <p:cNvPr id="94" name="Google Shape;94;p14"/>
          <p:cNvSpPr txBox="1">
            <a:spLocks noGrp="1"/>
          </p:cNvSpPr>
          <p:nvPr>
            <p:ph type="body" idx="1"/>
          </p:nvPr>
        </p:nvSpPr>
        <p:spPr>
          <a:xfrm>
            <a:off x="5226875" y="1263213"/>
            <a:ext cx="3542700" cy="2171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6000">
                <a:solidFill>
                  <a:schemeClr val="accent4"/>
                </a:solidFill>
              </a:rPr>
              <a:t>Gretchen Davis </a:t>
            </a:r>
            <a:endParaRPr sz="6000">
              <a:solidFill>
                <a:schemeClr val="accent4"/>
              </a:solidFill>
            </a:endParaRPr>
          </a:p>
          <a:p>
            <a:pPr marL="0" lvl="0" indent="0" algn="l" rtl="0">
              <a:spcBef>
                <a:spcPts val="1600"/>
              </a:spcBef>
              <a:spcAft>
                <a:spcPts val="1600"/>
              </a:spcAft>
              <a:buNone/>
            </a:pPr>
            <a:endParaRPr sz="6000">
              <a:solidFill>
                <a:schemeClr val="accent4"/>
              </a:solidFill>
            </a:endParaRPr>
          </a:p>
        </p:txBody>
      </p:sp>
      <p:pic>
        <p:nvPicPr>
          <p:cNvPr id="95" name="Google Shape;95;p14"/>
          <p:cNvPicPr preferRelativeResize="0"/>
          <p:nvPr/>
        </p:nvPicPr>
        <p:blipFill rotWithShape="1">
          <a:blip r:embed="rId3">
            <a:alphaModFix/>
          </a:blip>
          <a:srcRect t="16401" r="9730" b="30977"/>
          <a:stretch/>
        </p:blipFill>
        <p:spPr>
          <a:xfrm>
            <a:off x="2489075" y="1168988"/>
            <a:ext cx="3019131" cy="2346362"/>
          </a:xfrm>
          <a:prstGeom prst="rect">
            <a:avLst/>
          </a:prstGeom>
          <a:noFill/>
          <a:ln>
            <a:noFill/>
          </a:ln>
        </p:spPr>
      </p:pic>
      <p:pic>
        <p:nvPicPr>
          <p:cNvPr id="96" name="Google Shape;96;p14"/>
          <p:cNvPicPr preferRelativeResize="0"/>
          <p:nvPr/>
        </p:nvPicPr>
        <p:blipFill rotWithShape="1">
          <a:blip r:embed="rId4">
            <a:alphaModFix/>
          </a:blip>
          <a:srcRect r="17681" b="18427"/>
          <a:stretch/>
        </p:blipFill>
        <p:spPr>
          <a:xfrm>
            <a:off x="164625" y="2224325"/>
            <a:ext cx="1903500" cy="2515050"/>
          </a:xfrm>
          <a:prstGeom prst="rect">
            <a:avLst/>
          </a:prstGeom>
          <a:noFill/>
          <a:ln>
            <a:noFill/>
          </a:ln>
        </p:spPr>
      </p:pic>
      <p:sp>
        <p:nvSpPr>
          <p:cNvPr id="97" name="Google Shape;97;p14"/>
          <p:cNvSpPr txBox="1"/>
          <p:nvPr/>
        </p:nvSpPr>
        <p:spPr>
          <a:xfrm>
            <a:off x="2068125" y="3587025"/>
            <a:ext cx="4257900" cy="105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a:solidFill>
                  <a:schemeClr val="accent4"/>
                </a:solidFill>
                <a:latin typeface="Roboto"/>
                <a:ea typeface="Roboto"/>
                <a:cs typeface="Roboto"/>
                <a:sym typeface="Roboto"/>
              </a:rPr>
              <a:t>Brooke Ertl</a:t>
            </a:r>
            <a:endParaRPr sz="6000">
              <a:solidFill>
                <a:schemeClr val="accent4"/>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2"/>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5" name="Google Shape;225;p32"/>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26" name="Google Shape;226;p32"/>
          <p:cNvPicPr preferRelativeResize="0"/>
          <p:nvPr/>
        </p:nvPicPr>
        <p:blipFill>
          <a:blip r:embed="rId3">
            <a:alphaModFix/>
          </a:blip>
          <a:stretch>
            <a:fillRect/>
          </a:stretch>
        </p:blipFill>
        <p:spPr>
          <a:xfrm>
            <a:off x="231150" y="269425"/>
            <a:ext cx="8520596" cy="47786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3"/>
          <p:cNvSpPr txBox="1">
            <a:spLocks noGrp="1"/>
          </p:cNvSpPr>
          <p:nvPr>
            <p:ph type="body" idx="1"/>
          </p:nvPr>
        </p:nvSpPr>
        <p:spPr>
          <a:xfrm>
            <a:off x="311700" y="525175"/>
            <a:ext cx="8520600" cy="3339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4800">
                <a:solidFill>
                  <a:schemeClr val="accent2"/>
                </a:solidFill>
              </a:rPr>
              <a:t>We are so excited for a New Year in HOSA and hope to make this the best year yet!</a:t>
            </a:r>
            <a:endParaRPr sz="4800">
              <a:solidFill>
                <a:schemeClr val="accent2"/>
              </a:solidFill>
            </a:endParaRPr>
          </a:p>
        </p:txBody>
      </p:sp>
      <p:pic>
        <p:nvPicPr>
          <p:cNvPr id="232" name="Google Shape;232;p33"/>
          <p:cNvPicPr preferRelativeResize="0"/>
          <p:nvPr/>
        </p:nvPicPr>
        <p:blipFill>
          <a:blip r:embed="rId3">
            <a:alphaModFix/>
          </a:blip>
          <a:stretch>
            <a:fillRect/>
          </a:stretch>
        </p:blipFill>
        <p:spPr>
          <a:xfrm>
            <a:off x="6958100" y="2908600"/>
            <a:ext cx="2185900" cy="1979825"/>
          </a:xfrm>
          <a:prstGeom prst="rect">
            <a:avLst/>
          </a:prstGeom>
          <a:noFill/>
          <a:ln>
            <a:noFill/>
          </a:ln>
        </p:spPr>
      </p:pic>
      <p:pic>
        <p:nvPicPr>
          <p:cNvPr id="233" name="Google Shape;233;p33" descr="Excited Friends GIFs | Tenor"/>
          <p:cNvPicPr preferRelativeResize="0"/>
          <p:nvPr/>
        </p:nvPicPr>
        <p:blipFill>
          <a:blip r:embed="rId4">
            <a:alphaModFix/>
          </a:blip>
          <a:stretch>
            <a:fillRect/>
          </a:stretch>
        </p:blipFill>
        <p:spPr>
          <a:xfrm>
            <a:off x="405550" y="3149325"/>
            <a:ext cx="2291030" cy="1739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5"/>
          <p:cNvSpPr txBox="1">
            <a:spLocks noGrp="1"/>
          </p:cNvSpPr>
          <p:nvPr>
            <p:ph type="title"/>
          </p:nvPr>
        </p:nvSpPr>
        <p:spPr>
          <a:xfrm>
            <a:off x="311700" y="264075"/>
            <a:ext cx="8520600" cy="60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000"/>
              <a:t>Co-Vice Presidents	 </a:t>
            </a:r>
            <a:endParaRPr sz="6000"/>
          </a:p>
        </p:txBody>
      </p:sp>
      <p:sp>
        <p:nvSpPr>
          <p:cNvPr id="103" name="Google Shape;103;p15"/>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000">
                <a:solidFill>
                  <a:schemeClr val="accent4"/>
                </a:solidFill>
              </a:rPr>
              <a:t>Gabby Collazos</a:t>
            </a:r>
            <a:endParaRPr sz="6000">
              <a:solidFill>
                <a:schemeClr val="accent4"/>
              </a:solidFill>
            </a:endParaRPr>
          </a:p>
          <a:p>
            <a:pPr marL="0" lvl="0" indent="0" algn="l" rtl="0">
              <a:spcBef>
                <a:spcPts val="1600"/>
              </a:spcBef>
              <a:spcAft>
                <a:spcPts val="1600"/>
              </a:spcAft>
              <a:buNone/>
            </a:pPr>
            <a:r>
              <a:rPr lang="en" sz="6000">
                <a:solidFill>
                  <a:schemeClr val="accent4"/>
                </a:solidFill>
              </a:rPr>
              <a:t>       Olivia Riggsbee</a:t>
            </a:r>
            <a:endParaRPr sz="6000">
              <a:solidFill>
                <a:schemeClr val="accent4"/>
              </a:solidFill>
            </a:endParaRPr>
          </a:p>
        </p:txBody>
      </p:sp>
      <p:pic>
        <p:nvPicPr>
          <p:cNvPr id="104" name="Google Shape;104;p15"/>
          <p:cNvPicPr preferRelativeResize="0"/>
          <p:nvPr/>
        </p:nvPicPr>
        <p:blipFill>
          <a:blip r:embed="rId3">
            <a:alphaModFix/>
          </a:blip>
          <a:stretch>
            <a:fillRect/>
          </a:stretch>
        </p:blipFill>
        <p:spPr>
          <a:xfrm>
            <a:off x="7020625" y="1229874"/>
            <a:ext cx="1517249" cy="2023025"/>
          </a:xfrm>
          <a:prstGeom prst="rect">
            <a:avLst/>
          </a:prstGeom>
          <a:noFill/>
          <a:ln>
            <a:noFill/>
          </a:ln>
        </p:spPr>
      </p:pic>
      <p:pic>
        <p:nvPicPr>
          <p:cNvPr id="105" name="Google Shape;105;p15"/>
          <p:cNvPicPr preferRelativeResize="0"/>
          <p:nvPr/>
        </p:nvPicPr>
        <p:blipFill rotWithShape="1">
          <a:blip r:embed="rId4">
            <a:alphaModFix/>
          </a:blip>
          <a:srcRect b="27420"/>
          <a:stretch/>
        </p:blipFill>
        <p:spPr>
          <a:xfrm rot="-5400000">
            <a:off x="-690060" y="2854461"/>
            <a:ext cx="3045974" cy="166585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000"/>
              <a:t>SECRETARY</a:t>
            </a:r>
            <a:endParaRPr sz="6000"/>
          </a:p>
        </p:txBody>
      </p:sp>
      <p:sp>
        <p:nvSpPr>
          <p:cNvPr id="111" name="Google Shape;111;p16"/>
          <p:cNvSpPr txBox="1">
            <a:spLocks noGrp="1"/>
          </p:cNvSpPr>
          <p:nvPr>
            <p:ph type="body" idx="1"/>
          </p:nvPr>
        </p:nvSpPr>
        <p:spPr>
          <a:xfrm>
            <a:off x="311700" y="1229875"/>
            <a:ext cx="8520600" cy="368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500">
                <a:solidFill>
                  <a:schemeClr val="accent4"/>
                </a:solidFill>
              </a:rPr>
              <a:t>Ayanna Blake</a:t>
            </a:r>
            <a:endParaRPr sz="5500">
              <a:solidFill>
                <a:schemeClr val="accent4"/>
              </a:solidFill>
            </a:endParaRPr>
          </a:p>
          <a:p>
            <a:pPr marL="0" lvl="0" indent="0" algn="l" rtl="0">
              <a:spcBef>
                <a:spcPts val="1600"/>
              </a:spcBef>
              <a:spcAft>
                <a:spcPts val="0"/>
              </a:spcAft>
              <a:buNone/>
            </a:pPr>
            <a:r>
              <a:rPr lang="en">
                <a:solidFill>
                  <a:schemeClr val="accent4"/>
                </a:solidFill>
              </a:rPr>
              <a:t>Interview video: </a:t>
            </a:r>
            <a:r>
              <a:rPr lang="en" u="sng">
                <a:solidFill>
                  <a:srgbClr val="1155CC"/>
                </a:solidFill>
                <a:latin typeface="Cambria"/>
                <a:ea typeface="Cambria"/>
                <a:cs typeface="Cambria"/>
                <a:sym typeface="Cambria"/>
                <a:hlinkClick r:id="rId3">
                  <a:extLst>
                    <a:ext uri="{A12FA001-AC4F-418D-AE19-62706E023703}">
                      <ahyp:hlinkClr xmlns:ahyp="http://schemas.microsoft.com/office/drawing/2018/hyperlinkcolor" val="tx"/>
                    </a:ext>
                  </a:extLst>
                </a:hlinkClick>
              </a:rPr>
              <a:t>https://drive.google.com/file/d/140eSR37hqfsWG5T__OMItx_DEcuowNa-/view</a:t>
            </a:r>
            <a:endParaRPr>
              <a:solidFill>
                <a:schemeClr val="accent4"/>
              </a:solidFill>
            </a:endParaRPr>
          </a:p>
          <a:p>
            <a:pPr marL="0" lvl="0" indent="0" algn="l" rtl="0">
              <a:spcBef>
                <a:spcPts val="1600"/>
              </a:spcBef>
              <a:spcAft>
                <a:spcPts val="0"/>
              </a:spcAft>
              <a:buNone/>
            </a:pPr>
            <a:r>
              <a:rPr lang="en" sz="5500">
                <a:solidFill>
                  <a:schemeClr val="accent4"/>
                </a:solidFill>
              </a:rPr>
              <a:t>Lauryn Womble</a:t>
            </a:r>
            <a:endParaRPr sz="5500">
              <a:solidFill>
                <a:schemeClr val="accent4"/>
              </a:solidFill>
            </a:endParaRPr>
          </a:p>
          <a:p>
            <a:pPr marL="0" lvl="0" indent="0" algn="l" rtl="0">
              <a:spcBef>
                <a:spcPts val="1600"/>
              </a:spcBef>
              <a:spcAft>
                <a:spcPts val="0"/>
              </a:spcAft>
              <a:buNone/>
            </a:pPr>
            <a:r>
              <a:rPr lang="en">
                <a:solidFill>
                  <a:schemeClr val="accent4"/>
                </a:solidFill>
              </a:rPr>
              <a:t>Interview video: </a:t>
            </a:r>
            <a:endParaRPr>
              <a:solidFill>
                <a:schemeClr val="accent4"/>
              </a:solidFill>
            </a:endParaRPr>
          </a:p>
          <a:p>
            <a:pPr marL="0" lvl="0" indent="0" algn="l" rtl="0">
              <a:spcBef>
                <a:spcPts val="0"/>
              </a:spcBef>
              <a:spcAft>
                <a:spcPts val="0"/>
              </a:spcAft>
              <a:buNone/>
            </a:pPr>
            <a:r>
              <a:rPr lang="en" sz="1300" u="sng">
                <a:solidFill>
                  <a:schemeClr val="hlink"/>
                </a:solidFill>
                <a:latin typeface="Arial"/>
                <a:ea typeface="Arial"/>
                <a:cs typeface="Arial"/>
                <a:sym typeface="Arial"/>
                <a:hlinkClick r:id="rId4"/>
              </a:rPr>
              <a:t>https://drive.google.com/file/d/1ueFVQYSNNVsdp2b_hSdOKkHY-1umQ509/view</a:t>
            </a:r>
            <a:r>
              <a:rPr lang="en" sz="2000">
                <a:solidFill>
                  <a:schemeClr val="accent4"/>
                </a:solidFill>
              </a:rPr>
              <a:t> </a:t>
            </a:r>
            <a:endParaRPr sz="2000">
              <a:solidFill>
                <a:schemeClr val="accent4"/>
              </a:solidFill>
            </a:endParaRPr>
          </a:p>
          <a:p>
            <a:pPr marL="0" lvl="0" indent="0" algn="l" rtl="0">
              <a:spcBef>
                <a:spcPts val="0"/>
              </a:spcBef>
              <a:spcAft>
                <a:spcPts val="1600"/>
              </a:spcAft>
              <a:buNone/>
            </a:pPr>
            <a:endParaRPr sz="5500">
              <a:solidFill>
                <a:schemeClr val="accent4"/>
              </a:solidFill>
            </a:endParaRPr>
          </a:p>
        </p:txBody>
      </p:sp>
      <p:pic>
        <p:nvPicPr>
          <p:cNvPr id="112" name="Google Shape;112;p16"/>
          <p:cNvPicPr preferRelativeResize="0"/>
          <p:nvPr/>
        </p:nvPicPr>
        <p:blipFill>
          <a:blip r:embed="rId5">
            <a:alphaModFix/>
          </a:blip>
          <a:stretch>
            <a:fillRect/>
          </a:stretch>
        </p:blipFill>
        <p:spPr>
          <a:xfrm>
            <a:off x="5259725" y="3099450"/>
            <a:ext cx="1085600" cy="17124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7"/>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000"/>
              <a:t>TREASURER</a:t>
            </a:r>
            <a:endParaRPr sz="6000"/>
          </a:p>
        </p:txBody>
      </p:sp>
      <p:sp>
        <p:nvSpPr>
          <p:cNvPr id="118" name="Google Shape;118;p17"/>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6000">
              <a:solidFill>
                <a:schemeClr val="accent1"/>
              </a:solidFill>
            </a:endParaRPr>
          </a:p>
          <a:p>
            <a:pPr marL="0" lvl="0" indent="0" algn="l" rtl="0">
              <a:spcBef>
                <a:spcPts val="1600"/>
              </a:spcBef>
              <a:spcAft>
                <a:spcPts val="1600"/>
              </a:spcAft>
              <a:buNone/>
            </a:pPr>
            <a:r>
              <a:rPr lang="en" sz="6000">
                <a:solidFill>
                  <a:schemeClr val="accent1"/>
                </a:solidFill>
              </a:rPr>
              <a:t>Preston Hinson</a:t>
            </a:r>
            <a:endParaRPr sz="6000">
              <a:solidFill>
                <a:schemeClr val="accent1"/>
              </a:solidFill>
            </a:endParaRPr>
          </a:p>
        </p:txBody>
      </p:sp>
      <p:pic>
        <p:nvPicPr>
          <p:cNvPr id="119" name="Google Shape;119;p17"/>
          <p:cNvPicPr preferRelativeResize="0"/>
          <p:nvPr/>
        </p:nvPicPr>
        <p:blipFill rotWithShape="1">
          <a:blip r:embed="rId3">
            <a:alphaModFix/>
          </a:blip>
          <a:srcRect l="31095" t="22121" r="21050" b="17404"/>
          <a:stretch/>
        </p:blipFill>
        <p:spPr>
          <a:xfrm>
            <a:off x="5787475" y="234600"/>
            <a:ext cx="2774098" cy="46743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8"/>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000"/>
              <a:t>Reporter</a:t>
            </a:r>
            <a:endParaRPr sz="6000"/>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25" name="Google Shape;125;p18"/>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6000">
              <a:solidFill>
                <a:schemeClr val="accent4"/>
              </a:solidFill>
            </a:endParaRPr>
          </a:p>
          <a:p>
            <a:pPr marL="0" lvl="0" indent="0" algn="l" rtl="0">
              <a:lnSpc>
                <a:spcPct val="100000"/>
              </a:lnSpc>
              <a:spcBef>
                <a:spcPts val="1600"/>
              </a:spcBef>
              <a:spcAft>
                <a:spcPts val="1600"/>
              </a:spcAft>
              <a:buNone/>
            </a:pPr>
            <a:r>
              <a:rPr lang="en" sz="6000">
                <a:solidFill>
                  <a:schemeClr val="accent4"/>
                </a:solidFill>
              </a:rPr>
              <a:t>Brooke Beal</a:t>
            </a:r>
            <a:endParaRPr sz="6000">
              <a:solidFill>
                <a:schemeClr val="accent4"/>
              </a:solidFill>
            </a:endParaRPr>
          </a:p>
        </p:txBody>
      </p:sp>
      <p:pic>
        <p:nvPicPr>
          <p:cNvPr id="126" name="Google Shape;126;p18"/>
          <p:cNvPicPr preferRelativeResize="0"/>
          <p:nvPr/>
        </p:nvPicPr>
        <p:blipFill>
          <a:blip r:embed="rId3">
            <a:alphaModFix/>
          </a:blip>
          <a:stretch>
            <a:fillRect/>
          </a:stretch>
        </p:blipFill>
        <p:spPr>
          <a:xfrm>
            <a:off x="5777274" y="1439875"/>
            <a:ext cx="2189225" cy="291899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9"/>
          <p:cNvSpPr txBox="1">
            <a:spLocks noGrp="1"/>
          </p:cNvSpPr>
          <p:nvPr>
            <p:ph type="title"/>
          </p:nvPr>
        </p:nvSpPr>
        <p:spPr>
          <a:xfrm>
            <a:off x="311700" y="400625"/>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000"/>
              <a:t>Historian</a:t>
            </a:r>
            <a:endParaRPr sz="6000"/>
          </a:p>
        </p:txBody>
      </p:sp>
      <p:sp>
        <p:nvSpPr>
          <p:cNvPr id="132" name="Google Shape;132;p19"/>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000">
                <a:solidFill>
                  <a:schemeClr val="accent4"/>
                </a:solidFill>
              </a:rPr>
              <a:t>Lily Fowler </a:t>
            </a:r>
            <a:endParaRPr sz="6000">
              <a:solidFill>
                <a:schemeClr val="accent4"/>
              </a:solidFill>
            </a:endParaRPr>
          </a:p>
          <a:p>
            <a:pPr marL="0" lvl="0" indent="0" algn="l" rtl="0">
              <a:spcBef>
                <a:spcPts val="1600"/>
              </a:spcBef>
              <a:spcAft>
                <a:spcPts val="1600"/>
              </a:spcAft>
              <a:buNone/>
            </a:pPr>
            <a:r>
              <a:rPr lang="en" sz="6000">
                <a:solidFill>
                  <a:schemeClr val="accent4"/>
                </a:solidFill>
              </a:rPr>
              <a:t>Katherine Reyes</a:t>
            </a:r>
            <a:endParaRPr sz="6000">
              <a:solidFill>
                <a:schemeClr val="accent4"/>
              </a:solidFill>
            </a:endParaRPr>
          </a:p>
        </p:txBody>
      </p:sp>
      <p:pic>
        <p:nvPicPr>
          <p:cNvPr id="133" name="Google Shape;133;p19"/>
          <p:cNvPicPr preferRelativeResize="0"/>
          <p:nvPr/>
        </p:nvPicPr>
        <p:blipFill>
          <a:blip r:embed="rId3">
            <a:alphaModFix/>
          </a:blip>
          <a:stretch>
            <a:fillRect/>
          </a:stretch>
        </p:blipFill>
        <p:spPr>
          <a:xfrm>
            <a:off x="4572000" y="400625"/>
            <a:ext cx="2894825" cy="2171126"/>
          </a:xfrm>
          <a:prstGeom prst="rect">
            <a:avLst/>
          </a:prstGeom>
          <a:noFill/>
          <a:ln>
            <a:noFill/>
          </a:ln>
        </p:spPr>
      </p:pic>
      <p:pic>
        <p:nvPicPr>
          <p:cNvPr id="134" name="Google Shape;134;p19"/>
          <p:cNvPicPr preferRelativeResize="0"/>
          <p:nvPr/>
        </p:nvPicPr>
        <p:blipFill>
          <a:blip r:embed="rId4">
            <a:alphaModFix/>
          </a:blip>
          <a:stretch>
            <a:fillRect/>
          </a:stretch>
        </p:blipFill>
        <p:spPr>
          <a:xfrm>
            <a:off x="5826500" y="2802775"/>
            <a:ext cx="3256709" cy="217112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0"/>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000"/>
              <a:t>Parliamentarian</a:t>
            </a:r>
            <a:endParaRPr sz="6000"/>
          </a:p>
        </p:txBody>
      </p:sp>
      <p:sp>
        <p:nvSpPr>
          <p:cNvPr id="140" name="Google Shape;140;p20"/>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000">
                <a:solidFill>
                  <a:schemeClr val="accent4"/>
                </a:solidFill>
              </a:rPr>
              <a:t>Bella Cacciato</a:t>
            </a:r>
            <a:endParaRPr sz="6000">
              <a:solidFill>
                <a:schemeClr val="accent4"/>
              </a:solidFill>
            </a:endParaRPr>
          </a:p>
          <a:p>
            <a:pPr marL="0" lvl="0" indent="0" algn="l" rtl="0">
              <a:spcBef>
                <a:spcPts val="1600"/>
              </a:spcBef>
              <a:spcAft>
                <a:spcPts val="1600"/>
              </a:spcAft>
              <a:buNone/>
            </a:pPr>
            <a:r>
              <a:rPr lang="en" sz="6000">
                <a:solidFill>
                  <a:schemeClr val="accent4"/>
                </a:solidFill>
              </a:rPr>
              <a:t>Aracely Aucestovar</a:t>
            </a:r>
            <a:endParaRPr sz="6000">
              <a:solidFill>
                <a:schemeClr val="accent4"/>
              </a:solidFill>
            </a:endParaRPr>
          </a:p>
        </p:txBody>
      </p:sp>
      <p:pic>
        <p:nvPicPr>
          <p:cNvPr id="141" name="Google Shape;141;p20"/>
          <p:cNvPicPr preferRelativeResize="0"/>
          <p:nvPr/>
        </p:nvPicPr>
        <p:blipFill>
          <a:blip r:embed="rId3">
            <a:alphaModFix/>
          </a:blip>
          <a:stretch>
            <a:fillRect/>
          </a:stretch>
        </p:blipFill>
        <p:spPr>
          <a:xfrm>
            <a:off x="6353978" y="809628"/>
            <a:ext cx="1458524" cy="1928799"/>
          </a:xfrm>
          <a:prstGeom prst="rect">
            <a:avLst/>
          </a:prstGeom>
          <a:noFill/>
          <a:ln>
            <a:noFill/>
          </a:ln>
        </p:spPr>
      </p:pic>
      <p:pic>
        <p:nvPicPr>
          <p:cNvPr id="142" name="Google Shape;142;p20"/>
          <p:cNvPicPr preferRelativeResize="0"/>
          <p:nvPr/>
        </p:nvPicPr>
        <p:blipFill>
          <a:blip r:embed="rId4">
            <a:alphaModFix/>
          </a:blip>
          <a:stretch>
            <a:fillRect/>
          </a:stretch>
        </p:blipFill>
        <p:spPr>
          <a:xfrm>
            <a:off x="7102550" y="2871875"/>
            <a:ext cx="1729751" cy="217287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1"/>
          <p:cNvSpPr txBox="1">
            <a:spLocks noGrp="1"/>
          </p:cNvSpPr>
          <p:nvPr>
            <p:ph type="title"/>
          </p:nvPr>
        </p:nvSpPr>
        <p:spPr>
          <a:xfrm>
            <a:off x="311700" y="419375"/>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000"/>
              <a:t>Photographers</a:t>
            </a:r>
            <a:endParaRPr sz="6000"/>
          </a:p>
        </p:txBody>
      </p:sp>
      <p:sp>
        <p:nvSpPr>
          <p:cNvPr id="148" name="Google Shape;148;p21"/>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000">
                <a:solidFill>
                  <a:schemeClr val="accent4"/>
                </a:solidFill>
              </a:rPr>
              <a:t>Catie Harrigan</a:t>
            </a:r>
            <a:endParaRPr sz="6000">
              <a:solidFill>
                <a:schemeClr val="accent4"/>
              </a:solidFill>
            </a:endParaRPr>
          </a:p>
          <a:p>
            <a:pPr marL="0" lvl="0" indent="0" algn="l" rtl="0">
              <a:lnSpc>
                <a:spcPct val="150000"/>
              </a:lnSpc>
              <a:spcBef>
                <a:spcPts val="1600"/>
              </a:spcBef>
              <a:spcAft>
                <a:spcPts val="0"/>
              </a:spcAft>
              <a:buNone/>
            </a:pPr>
            <a:endParaRPr sz="1100" u="sng">
              <a:solidFill>
                <a:srgbClr val="1155CC"/>
              </a:solidFill>
              <a:highlight>
                <a:srgbClr val="FFFFFF"/>
              </a:highlight>
              <a:latin typeface="Arial"/>
              <a:ea typeface="Arial"/>
              <a:cs typeface="Arial"/>
              <a:sym typeface="Arial"/>
            </a:endParaRPr>
          </a:p>
          <a:p>
            <a:pPr marL="0" lvl="0" indent="0" algn="l" rtl="0">
              <a:lnSpc>
                <a:spcPct val="150000"/>
              </a:lnSpc>
              <a:spcBef>
                <a:spcPts val="600"/>
              </a:spcBef>
              <a:spcAft>
                <a:spcPts val="0"/>
              </a:spcAft>
              <a:buNone/>
            </a:pPr>
            <a:endParaRPr sz="1100">
              <a:solidFill>
                <a:srgbClr val="222222"/>
              </a:solidFill>
              <a:highlight>
                <a:srgbClr val="FFFFFF"/>
              </a:highlight>
            </a:endParaRPr>
          </a:p>
          <a:p>
            <a:pPr marL="0" lvl="0" indent="0" algn="l" rtl="0">
              <a:spcBef>
                <a:spcPts val="0"/>
              </a:spcBef>
              <a:spcAft>
                <a:spcPts val="1600"/>
              </a:spcAft>
              <a:buNone/>
            </a:pPr>
            <a:r>
              <a:rPr lang="en" sz="6000">
                <a:solidFill>
                  <a:schemeClr val="accent1"/>
                </a:solidFill>
              </a:rPr>
              <a:t>Mason Cook</a:t>
            </a:r>
            <a:endParaRPr sz="6000">
              <a:solidFill>
                <a:schemeClr val="accent1"/>
              </a:solidFill>
            </a:endParaRPr>
          </a:p>
        </p:txBody>
      </p:sp>
      <p:pic>
        <p:nvPicPr>
          <p:cNvPr id="149" name="Google Shape;149;p21"/>
          <p:cNvPicPr preferRelativeResize="0"/>
          <p:nvPr/>
        </p:nvPicPr>
        <p:blipFill rotWithShape="1">
          <a:blip r:embed="rId3">
            <a:alphaModFix/>
          </a:blip>
          <a:srcRect r="21893"/>
          <a:stretch/>
        </p:blipFill>
        <p:spPr>
          <a:xfrm>
            <a:off x="5640150" y="1027175"/>
            <a:ext cx="2055171" cy="1973349"/>
          </a:xfrm>
          <a:prstGeom prst="rect">
            <a:avLst/>
          </a:prstGeom>
          <a:noFill/>
          <a:ln>
            <a:noFill/>
          </a:ln>
        </p:spPr>
      </p:pic>
      <p:pic>
        <p:nvPicPr>
          <p:cNvPr id="150" name="Google Shape;150;p21"/>
          <p:cNvPicPr preferRelativeResize="0"/>
          <p:nvPr/>
        </p:nvPicPr>
        <p:blipFill>
          <a:blip r:embed="rId4">
            <a:alphaModFix/>
          </a:blip>
          <a:stretch>
            <a:fillRect/>
          </a:stretch>
        </p:blipFill>
        <p:spPr>
          <a:xfrm>
            <a:off x="5640150" y="3035925"/>
            <a:ext cx="2055175" cy="2107586"/>
          </a:xfrm>
          <a:prstGeom prst="rect">
            <a:avLst/>
          </a:prstGeom>
          <a:noFill/>
          <a:ln>
            <a:noFill/>
          </a:ln>
        </p:spPr>
      </p:pic>
    </p:spTree>
  </p:cSld>
  <p:clrMapOvr>
    <a:masterClrMapping/>
  </p:clrMapOvr>
</p:sld>
</file>

<file path=ppt/theme/theme1.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892</Words>
  <Application>Microsoft Office PowerPoint</Application>
  <PresentationFormat>On-screen Show (16:9)</PresentationFormat>
  <Paragraphs>98</Paragraphs>
  <Slides>21</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Roboto</vt:lpstr>
      <vt:lpstr>Verdana</vt:lpstr>
      <vt:lpstr>Cambria</vt:lpstr>
      <vt:lpstr>Arial</vt:lpstr>
      <vt:lpstr>Geometric</vt:lpstr>
      <vt:lpstr>Welcome New HOSA 2020-2021 Officers Leadership influences the minds, hearts, and actions of others.</vt:lpstr>
      <vt:lpstr>Co- Presidents</vt:lpstr>
      <vt:lpstr>Co-Vice Presidents  </vt:lpstr>
      <vt:lpstr>SECRETARY</vt:lpstr>
      <vt:lpstr>TREASURER</vt:lpstr>
      <vt:lpstr>Reporter  </vt:lpstr>
      <vt:lpstr>Historian</vt:lpstr>
      <vt:lpstr>Parliamentarian</vt:lpstr>
      <vt:lpstr>Photographers</vt:lpstr>
      <vt:lpstr>Competition Coordinator</vt:lpstr>
      <vt:lpstr>Community Service Coordinator</vt:lpstr>
      <vt:lpstr>HOSA Advisors</vt:lpstr>
      <vt:lpstr>HOSA Mission &amp; Purpose</vt:lpstr>
      <vt:lpstr>HOSA</vt:lpstr>
      <vt:lpstr>HOSA CORE</vt:lpstr>
      <vt:lpstr>PowerPoint Presentation</vt:lpstr>
      <vt:lpstr>HOSA Core Values </vt:lpstr>
      <vt:lpstr>PowerPoint Presentation</vt:lpstr>
      <vt:lpstr>2021 HOSA ILC WILL BE HELD HERE: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New HOSA 2020-2021 Officers Leadership influences the minds, hearts, and actions of others.</dc:title>
  <cp:lastModifiedBy>Brian Holleran</cp:lastModifiedBy>
  <cp:revision>1</cp:revision>
  <dcterms:modified xsi:type="dcterms:W3CDTF">2020-10-15T13:37:54Z</dcterms:modified>
</cp:coreProperties>
</file>